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93" r:id="rId6"/>
    <p:sldId id="294" r:id="rId7"/>
    <p:sldId id="295" r:id="rId8"/>
    <p:sldId id="296" r:id="rId9"/>
    <p:sldId id="297" r:id="rId10"/>
    <p:sldId id="372" r:id="rId11"/>
    <p:sldId id="373" r:id="rId12"/>
    <p:sldId id="345" r:id="rId13"/>
    <p:sldId id="375" r:id="rId14"/>
    <p:sldId id="376" r:id="rId15"/>
    <p:sldId id="348" r:id="rId16"/>
    <p:sldId id="354" r:id="rId17"/>
    <p:sldId id="355" r:id="rId18"/>
    <p:sldId id="368" r:id="rId19"/>
    <p:sldId id="357" r:id="rId20"/>
    <p:sldId id="347" r:id="rId21"/>
    <p:sldId id="284" r:id="rId22"/>
    <p:sldId id="286" r:id="rId23"/>
    <p:sldId id="290" r:id="rId24"/>
    <p:sldId id="362" r:id="rId25"/>
    <p:sldId id="361" r:id="rId26"/>
    <p:sldId id="365" r:id="rId27"/>
    <p:sldId id="344" r:id="rId28"/>
    <p:sldId id="371" r:id="rId29"/>
    <p:sldId id="377" r:id="rId30"/>
    <p:sldId id="274" r:id="rId31"/>
    <p:sldId id="360" r:id="rId32"/>
    <p:sldId id="369" r:id="rId33"/>
    <p:sldId id="363" r:id="rId34"/>
    <p:sldId id="370" r:id="rId35"/>
    <p:sldId id="283" r:id="rId36"/>
    <p:sldId id="264" r:id="rId37"/>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2" d="100"/>
          <a:sy n="112" d="100"/>
        </p:scale>
        <p:origin x="49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85A7136-C814-8E2B-8858-158E36B899C9}"/>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62649DFD-817C-68DA-A283-6F12FEB8B1B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D7CC6918-841A-A672-A7D3-46C594603BB3}"/>
              </a:ext>
            </a:extLst>
          </p:cNvPr>
          <p:cNvSpPr>
            <a:spLocks noGrp="1"/>
          </p:cNvSpPr>
          <p:nvPr>
            <p:ph type="dt" sz="half" idx="10"/>
          </p:nvPr>
        </p:nvSpPr>
        <p:spPr/>
        <p:txBody>
          <a:bodyPr/>
          <a:lstStyle/>
          <a:p>
            <a:fld id="{F2720618-B3EB-4FAB-8C63-652E4FE24BB8}" type="datetimeFigureOut">
              <a:rPr lang="it-IT" smtClean="0"/>
              <a:t>06/06/2024</a:t>
            </a:fld>
            <a:endParaRPr lang="it-IT"/>
          </a:p>
        </p:txBody>
      </p:sp>
      <p:sp>
        <p:nvSpPr>
          <p:cNvPr id="5" name="Segnaposto piè di pagina 4">
            <a:extLst>
              <a:ext uri="{FF2B5EF4-FFF2-40B4-BE49-F238E27FC236}">
                <a16:creationId xmlns:a16="http://schemas.microsoft.com/office/drawing/2014/main" id="{B235B6A0-3263-7BF2-5096-2A00AFBBA68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A8F8F3DB-E00B-7D8F-3C3E-2DF8D8CC462A}"/>
              </a:ext>
            </a:extLst>
          </p:cNvPr>
          <p:cNvSpPr>
            <a:spLocks noGrp="1"/>
          </p:cNvSpPr>
          <p:nvPr>
            <p:ph type="sldNum" sz="quarter" idx="12"/>
          </p:nvPr>
        </p:nvSpPr>
        <p:spPr/>
        <p:txBody>
          <a:bodyPr/>
          <a:lstStyle/>
          <a:p>
            <a:fld id="{C7516E74-5F78-4721-9F78-4212F811F4C3}" type="slidenum">
              <a:rPr lang="it-IT" smtClean="0"/>
              <a:t>‹N›</a:t>
            </a:fld>
            <a:endParaRPr lang="it-IT"/>
          </a:p>
        </p:txBody>
      </p:sp>
    </p:spTree>
    <p:extLst>
      <p:ext uri="{BB962C8B-B14F-4D97-AF65-F5344CB8AC3E}">
        <p14:creationId xmlns:p14="http://schemas.microsoft.com/office/powerpoint/2010/main" val="10047646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CAB965A-6BD1-FB0E-0EA4-2A4CA9E015C1}"/>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27DE59C2-5D27-428D-BF6F-0E0E911BFC74}"/>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3FF24E9-7C5D-5144-BF95-1AE40C33062A}"/>
              </a:ext>
            </a:extLst>
          </p:cNvPr>
          <p:cNvSpPr>
            <a:spLocks noGrp="1"/>
          </p:cNvSpPr>
          <p:nvPr>
            <p:ph type="dt" sz="half" idx="10"/>
          </p:nvPr>
        </p:nvSpPr>
        <p:spPr/>
        <p:txBody>
          <a:bodyPr/>
          <a:lstStyle/>
          <a:p>
            <a:fld id="{F2720618-B3EB-4FAB-8C63-652E4FE24BB8}" type="datetimeFigureOut">
              <a:rPr lang="it-IT" smtClean="0"/>
              <a:t>06/06/2024</a:t>
            </a:fld>
            <a:endParaRPr lang="it-IT"/>
          </a:p>
        </p:txBody>
      </p:sp>
      <p:sp>
        <p:nvSpPr>
          <p:cNvPr id="5" name="Segnaposto piè di pagina 4">
            <a:extLst>
              <a:ext uri="{FF2B5EF4-FFF2-40B4-BE49-F238E27FC236}">
                <a16:creationId xmlns:a16="http://schemas.microsoft.com/office/drawing/2014/main" id="{4F356642-5B6F-A7D5-BB35-DD12AEBB4AE5}"/>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25454B44-A5E8-5FCC-A1ED-4ABE604E8CF1}"/>
              </a:ext>
            </a:extLst>
          </p:cNvPr>
          <p:cNvSpPr>
            <a:spLocks noGrp="1"/>
          </p:cNvSpPr>
          <p:nvPr>
            <p:ph type="sldNum" sz="quarter" idx="12"/>
          </p:nvPr>
        </p:nvSpPr>
        <p:spPr/>
        <p:txBody>
          <a:bodyPr/>
          <a:lstStyle/>
          <a:p>
            <a:fld id="{C7516E74-5F78-4721-9F78-4212F811F4C3}" type="slidenum">
              <a:rPr lang="it-IT" smtClean="0"/>
              <a:t>‹N›</a:t>
            </a:fld>
            <a:endParaRPr lang="it-IT"/>
          </a:p>
        </p:txBody>
      </p:sp>
    </p:spTree>
    <p:extLst>
      <p:ext uri="{BB962C8B-B14F-4D97-AF65-F5344CB8AC3E}">
        <p14:creationId xmlns:p14="http://schemas.microsoft.com/office/powerpoint/2010/main" val="4267944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108A2348-2D7E-85D8-5DE4-7DEC58A7F53E}"/>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8052F60B-23DA-35F0-986F-8FAF17198475}"/>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6777D6F2-6EF2-8F19-FB2F-2307921B7F36}"/>
              </a:ext>
            </a:extLst>
          </p:cNvPr>
          <p:cNvSpPr>
            <a:spLocks noGrp="1"/>
          </p:cNvSpPr>
          <p:nvPr>
            <p:ph type="dt" sz="half" idx="10"/>
          </p:nvPr>
        </p:nvSpPr>
        <p:spPr/>
        <p:txBody>
          <a:bodyPr/>
          <a:lstStyle/>
          <a:p>
            <a:fld id="{F2720618-B3EB-4FAB-8C63-652E4FE24BB8}" type="datetimeFigureOut">
              <a:rPr lang="it-IT" smtClean="0"/>
              <a:t>06/06/2024</a:t>
            </a:fld>
            <a:endParaRPr lang="it-IT"/>
          </a:p>
        </p:txBody>
      </p:sp>
      <p:sp>
        <p:nvSpPr>
          <p:cNvPr id="5" name="Segnaposto piè di pagina 4">
            <a:extLst>
              <a:ext uri="{FF2B5EF4-FFF2-40B4-BE49-F238E27FC236}">
                <a16:creationId xmlns:a16="http://schemas.microsoft.com/office/drawing/2014/main" id="{1CFD09ED-82FA-4BCF-DE47-E51A63402BCC}"/>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FE59C4D3-CF13-BA82-F356-12567F479932}"/>
              </a:ext>
            </a:extLst>
          </p:cNvPr>
          <p:cNvSpPr>
            <a:spLocks noGrp="1"/>
          </p:cNvSpPr>
          <p:nvPr>
            <p:ph type="sldNum" sz="quarter" idx="12"/>
          </p:nvPr>
        </p:nvSpPr>
        <p:spPr/>
        <p:txBody>
          <a:bodyPr/>
          <a:lstStyle/>
          <a:p>
            <a:fld id="{C7516E74-5F78-4721-9F78-4212F811F4C3}" type="slidenum">
              <a:rPr lang="it-IT" smtClean="0"/>
              <a:t>‹N›</a:t>
            </a:fld>
            <a:endParaRPr lang="it-IT"/>
          </a:p>
        </p:txBody>
      </p:sp>
    </p:spTree>
    <p:extLst>
      <p:ext uri="{BB962C8B-B14F-4D97-AF65-F5344CB8AC3E}">
        <p14:creationId xmlns:p14="http://schemas.microsoft.com/office/powerpoint/2010/main" val="15921094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E6B629F-31E6-4A1F-2C7A-3C91DC359DDF}"/>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122DA311-D260-4C87-0A52-C2B7B93508BF}"/>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8BB53B1-A113-63E3-ABE2-18DD000B583C}"/>
              </a:ext>
            </a:extLst>
          </p:cNvPr>
          <p:cNvSpPr>
            <a:spLocks noGrp="1"/>
          </p:cNvSpPr>
          <p:nvPr>
            <p:ph type="dt" sz="half" idx="10"/>
          </p:nvPr>
        </p:nvSpPr>
        <p:spPr/>
        <p:txBody>
          <a:bodyPr/>
          <a:lstStyle/>
          <a:p>
            <a:fld id="{F2720618-B3EB-4FAB-8C63-652E4FE24BB8}" type="datetimeFigureOut">
              <a:rPr lang="it-IT" smtClean="0"/>
              <a:t>06/06/2024</a:t>
            </a:fld>
            <a:endParaRPr lang="it-IT"/>
          </a:p>
        </p:txBody>
      </p:sp>
      <p:sp>
        <p:nvSpPr>
          <p:cNvPr id="5" name="Segnaposto piè di pagina 4">
            <a:extLst>
              <a:ext uri="{FF2B5EF4-FFF2-40B4-BE49-F238E27FC236}">
                <a16:creationId xmlns:a16="http://schemas.microsoft.com/office/drawing/2014/main" id="{B405A376-FE7B-FEC4-E6A5-720E5DFAA09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538AFCAA-FAA1-A98B-6E78-7CAF516FE875}"/>
              </a:ext>
            </a:extLst>
          </p:cNvPr>
          <p:cNvSpPr>
            <a:spLocks noGrp="1"/>
          </p:cNvSpPr>
          <p:nvPr>
            <p:ph type="sldNum" sz="quarter" idx="12"/>
          </p:nvPr>
        </p:nvSpPr>
        <p:spPr/>
        <p:txBody>
          <a:bodyPr/>
          <a:lstStyle/>
          <a:p>
            <a:fld id="{C7516E74-5F78-4721-9F78-4212F811F4C3}" type="slidenum">
              <a:rPr lang="it-IT" smtClean="0"/>
              <a:t>‹N›</a:t>
            </a:fld>
            <a:endParaRPr lang="it-IT"/>
          </a:p>
        </p:txBody>
      </p:sp>
    </p:spTree>
    <p:extLst>
      <p:ext uri="{BB962C8B-B14F-4D97-AF65-F5344CB8AC3E}">
        <p14:creationId xmlns:p14="http://schemas.microsoft.com/office/powerpoint/2010/main" val="17095766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2267C24-993E-BD68-9832-23D8119BD818}"/>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AAAFF5A8-8AF3-844E-4090-B48E34F9563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45259BB9-1E67-7C79-16E1-42FD6841B64D}"/>
              </a:ext>
            </a:extLst>
          </p:cNvPr>
          <p:cNvSpPr>
            <a:spLocks noGrp="1"/>
          </p:cNvSpPr>
          <p:nvPr>
            <p:ph type="dt" sz="half" idx="10"/>
          </p:nvPr>
        </p:nvSpPr>
        <p:spPr/>
        <p:txBody>
          <a:bodyPr/>
          <a:lstStyle/>
          <a:p>
            <a:fld id="{F2720618-B3EB-4FAB-8C63-652E4FE24BB8}" type="datetimeFigureOut">
              <a:rPr lang="it-IT" smtClean="0"/>
              <a:t>06/06/2024</a:t>
            </a:fld>
            <a:endParaRPr lang="it-IT"/>
          </a:p>
        </p:txBody>
      </p:sp>
      <p:sp>
        <p:nvSpPr>
          <p:cNvPr id="5" name="Segnaposto piè di pagina 4">
            <a:extLst>
              <a:ext uri="{FF2B5EF4-FFF2-40B4-BE49-F238E27FC236}">
                <a16:creationId xmlns:a16="http://schemas.microsoft.com/office/drawing/2014/main" id="{951EB18E-F477-5E00-7EF5-0BEDE4B294C1}"/>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5BE497AA-45EB-B759-79BB-A76C49819D82}"/>
              </a:ext>
            </a:extLst>
          </p:cNvPr>
          <p:cNvSpPr>
            <a:spLocks noGrp="1"/>
          </p:cNvSpPr>
          <p:nvPr>
            <p:ph type="sldNum" sz="quarter" idx="12"/>
          </p:nvPr>
        </p:nvSpPr>
        <p:spPr/>
        <p:txBody>
          <a:bodyPr/>
          <a:lstStyle/>
          <a:p>
            <a:fld id="{C7516E74-5F78-4721-9F78-4212F811F4C3}" type="slidenum">
              <a:rPr lang="it-IT" smtClean="0"/>
              <a:t>‹N›</a:t>
            </a:fld>
            <a:endParaRPr lang="it-IT"/>
          </a:p>
        </p:txBody>
      </p:sp>
    </p:spTree>
    <p:extLst>
      <p:ext uri="{BB962C8B-B14F-4D97-AF65-F5344CB8AC3E}">
        <p14:creationId xmlns:p14="http://schemas.microsoft.com/office/powerpoint/2010/main" val="1613972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745D1F8-94CC-5640-C00B-4B9E4514314B}"/>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288D5178-9514-78E0-580C-EAE805B34101}"/>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7CCDBE9A-3DF9-3EFA-056C-D494043F6DC5}"/>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3AC2B3FE-A00E-BEA3-5DC8-BBAE682F9F05}"/>
              </a:ext>
            </a:extLst>
          </p:cNvPr>
          <p:cNvSpPr>
            <a:spLocks noGrp="1"/>
          </p:cNvSpPr>
          <p:nvPr>
            <p:ph type="dt" sz="half" idx="10"/>
          </p:nvPr>
        </p:nvSpPr>
        <p:spPr/>
        <p:txBody>
          <a:bodyPr/>
          <a:lstStyle/>
          <a:p>
            <a:fld id="{F2720618-B3EB-4FAB-8C63-652E4FE24BB8}" type="datetimeFigureOut">
              <a:rPr lang="it-IT" smtClean="0"/>
              <a:t>06/06/2024</a:t>
            </a:fld>
            <a:endParaRPr lang="it-IT"/>
          </a:p>
        </p:txBody>
      </p:sp>
      <p:sp>
        <p:nvSpPr>
          <p:cNvPr id="6" name="Segnaposto piè di pagina 5">
            <a:extLst>
              <a:ext uri="{FF2B5EF4-FFF2-40B4-BE49-F238E27FC236}">
                <a16:creationId xmlns:a16="http://schemas.microsoft.com/office/drawing/2014/main" id="{639421DA-9221-63FA-C3AB-DFB83690FADC}"/>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4A1CAE96-D558-21B7-8F4B-69F4E01D8FC2}"/>
              </a:ext>
            </a:extLst>
          </p:cNvPr>
          <p:cNvSpPr>
            <a:spLocks noGrp="1"/>
          </p:cNvSpPr>
          <p:nvPr>
            <p:ph type="sldNum" sz="quarter" idx="12"/>
          </p:nvPr>
        </p:nvSpPr>
        <p:spPr/>
        <p:txBody>
          <a:bodyPr/>
          <a:lstStyle/>
          <a:p>
            <a:fld id="{C7516E74-5F78-4721-9F78-4212F811F4C3}" type="slidenum">
              <a:rPr lang="it-IT" smtClean="0"/>
              <a:t>‹N›</a:t>
            </a:fld>
            <a:endParaRPr lang="it-IT"/>
          </a:p>
        </p:txBody>
      </p:sp>
    </p:spTree>
    <p:extLst>
      <p:ext uri="{BB962C8B-B14F-4D97-AF65-F5344CB8AC3E}">
        <p14:creationId xmlns:p14="http://schemas.microsoft.com/office/powerpoint/2010/main" val="7248061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96315AF-0972-F244-D5A7-7DAC6BE1451D}"/>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BE66298C-ACE8-6ADD-E794-12421FC9E8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BA45CA32-7D58-D380-8419-A6B63C8C9296}"/>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D426688E-CFD7-1BE5-12D4-1C044F490C4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399220B8-5CFA-8EF2-F4ED-6AB3019A848E}"/>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0FAC1A0F-F3C0-429C-EAEE-3201FE5488DF}"/>
              </a:ext>
            </a:extLst>
          </p:cNvPr>
          <p:cNvSpPr>
            <a:spLocks noGrp="1"/>
          </p:cNvSpPr>
          <p:nvPr>
            <p:ph type="dt" sz="half" idx="10"/>
          </p:nvPr>
        </p:nvSpPr>
        <p:spPr/>
        <p:txBody>
          <a:bodyPr/>
          <a:lstStyle/>
          <a:p>
            <a:fld id="{F2720618-B3EB-4FAB-8C63-652E4FE24BB8}" type="datetimeFigureOut">
              <a:rPr lang="it-IT" smtClean="0"/>
              <a:t>06/06/2024</a:t>
            </a:fld>
            <a:endParaRPr lang="it-IT"/>
          </a:p>
        </p:txBody>
      </p:sp>
      <p:sp>
        <p:nvSpPr>
          <p:cNvPr id="8" name="Segnaposto piè di pagina 7">
            <a:extLst>
              <a:ext uri="{FF2B5EF4-FFF2-40B4-BE49-F238E27FC236}">
                <a16:creationId xmlns:a16="http://schemas.microsoft.com/office/drawing/2014/main" id="{A4DC3EBD-8E47-1E1E-CC75-C8CB2B31139A}"/>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B85813EC-F940-16E5-5723-9A1EC0DB86AD}"/>
              </a:ext>
            </a:extLst>
          </p:cNvPr>
          <p:cNvSpPr>
            <a:spLocks noGrp="1"/>
          </p:cNvSpPr>
          <p:nvPr>
            <p:ph type="sldNum" sz="quarter" idx="12"/>
          </p:nvPr>
        </p:nvSpPr>
        <p:spPr/>
        <p:txBody>
          <a:bodyPr/>
          <a:lstStyle/>
          <a:p>
            <a:fld id="{C7516E74-5F78-4721-9F78-4212F811F4C3}" type="slidenum">
              <a:rPr lang="it-IT" smtClean="0"/>
              <a:t>‹N›</a:t>
            </a:fld>
            <a:endParaRPr lang="it-IT"/>
          </a:p>
        </p:txBody>
      </p:sp>
    </p:spTree>
    <p:extLst>
      <p:ext uri="{BB962C8B-B14F-4D97-AF65-F5344CB8AC3E}">
        <p14:creationId xmlns:p14="http://schemas.microsoft.com/office/powerpoint/2010/main" val="12303884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68550EA-2B50-B2F9-2317-5ECADEE99787}"/>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C520F28E-EDB1-933B-7098-C0259EF726C8}"/>
              </a:ext>
            </a:extLst>
          </p:cNvPr>
          <p:cNvSpPr>
            <a:spLocks noGrp="1"/>
          </p:cNvSpPr>
          <p:nvPr>
            <p:ph type="dt" sz="half" idx="10"/>
          </p:nvPr>
        </p:nvSpPr>
        <p:spPr/>
        <p:txBody>
          <a:bodyPr/>
          <a:lstStyle/>
          <a:p>
            <a:fld id="{F2720618-B3EB-4FAB-8C63-652E4FE24BB8}" type="datetimeFigureOut">
              <a:rPr lang="it-IT" smtClean="0"/>
              <a:t>06/06/2024</a:t>
            </a:fld>
            <a:endParaRPr lang="it-IT"/>
          </a:p>
        </p:txBody>
      </p:sp>
      <p:sp>
        <p:nvSpPr>
          <p:cNvPr id="4" name="Segnaposto piè di pagina 3">
            <a:extLst>
              <a:ext uri="{FF2B5EF4-FFF2-40B4-BE49-F238E27FC236}">
                <a16:creationId xmlns:a16="http://schemas.microsoft.com/office/drawing/2014/main" id="{C884ADD3-A9AA-7A38-EB01-643638FB00E1}"/>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75DA29CB-8AD3-CE6D-BCCB-6DCE357ED072}"/>
              </a:ext>
            </a:extLst>
          </p:cNvPr>
          <p:cNvSpPr>
            <a:spLocks noGrp="1"/>
          </p:cNvSpPr>
          <p:nvPr>
            <p:ph type="sldNum" sz="quarter" idx="12"/>
          </p:nvPr>
        </p:nvSpPr>
        <p:spPr/>
        <p:txBody>
          <a:bodyPr/>
          <a:lstStyle/>
          <a:p>
            <a:fld id="{C7516E74-5F78-4721-9F78-4212F811F4C3}" type="slidenum">
              <a:rPr lang="it-IT" smtClean="0"/>
              <a:t>‹N›</a:t>
            </a:fld>
            <a:endParaRPr lang="it-IT"/>
          </a:p>
        </p:txBody>
      </p:sp>
    </p:spTree>
    <p:extLst>
      <p:ext uri="{BB962C8B-B14F-4D97-AF65-F5344CB8AC3E}">
        <p14:creationId xmlns:p14="http://schemas.microsoft.com/office/powerpoint/2010/main" val="16076353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D6C00FA8-3F3D-B797-B6F5-E0351C49F939}"/>
              </a:ext>
            </a:extLst>
          </p:cNvPr>
          <p:cNvSpPr>
            <a:spLocks noGrp="1"/>
          </p:cNvSpPr>
          <p:nvPr>
            <p:ph type="dt" sz="half" idx="10"/>
          </p:nvPr>
        </p:nvSpPr>
        <p:spPr/>
        <p:txBody>
          <a:bodyPr/>
          <a:lstStyle/>
          <a:p>
            <a:fld id="{F2720618-B3EB-4FAB-8C63-652E4FE24BB8}" type="datetimeFigureOut">
              <a:rPr lang="it-IT" smtClean="0"/>
              <a:t>06/06/2024</a:t>
            </a:fld>
            <a:endParaRPr lang="it-IT"/>
          </a:p>
        </p:txBody>
      </p:sp>
      <p:sp>
        <p:nvSpPr>
          <p:cNvPr id="3" name="Segnaposto piè di pagina 2">
            <a:extLst>
              <a:ext uri="{FF2B5EF4-FFF2-40B4-BE49-F238E27FC236}">
                <a16:creationId xmlns:a16="http://schemas.microsoft.com/office/drawing/2014/main" id="{F08F1A79-1F5D-3D36-8CE7-0D59D2402A1F}"/>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68A689B0-59DA-C590-EC2F-8A229D9AADFE}"/>
              </a:ext>
            </a:extLst>
          </p:cNvPr>
          <p:cNvSpPr>
            <a:spLocks noGrp="1"/>
          </p:cNvSpPr>
          <p:nvPr>
            <p:ph type="sldNum" sz="quarter" idx="12"/>
          </p:nvPr>
        </p:nvSpPr>
        <p:spPr/>
        <p:txBody>
          <a:bodyPr/>
          <a:lstStyle/>
          <a:p>
            <a:fld id="{C7516E74-5F78-4721-9F78-4212F811F4C3}" type="slidenum">
              <a:rPr lang="it-IT" smtClean="0"/>
              <a:t>‹N›</a:t>
            </a:fld>
            <a:endParaRPr lang="it-IT"/>
          </a:p>
        </p:txBody>
      </p:sp>
    </p:spTree>
    <p:extLst>
      <p:ext uri="{BB962C8B-B14F-4D97-AF65-F5344CB8AC3E}">
        <p14:creationId xmlns:p14="http://schemas.microsoft.com/office/powerpoint/2010/main" val="7573521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915F69F-74CC-D6A9-E848-BF01CC01A55F}"/>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180A0DBC-32A0-7E45-2862-3B8A753C7A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EBE00B3F-E2BB-C11E-F5D6-BF15A598D3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F9F0581A-BEAA-AC4B-D4F2-D98BDD2A4D92}"/>
              </a:ext>
            </a:extLst>
          </p:cNvPr>
          <p:cNvSpPr>
            <a:spLocks noGrp="1"/>
          </p:cNvSpPr>
          <p:nvPr>
            <p:ph type="dt" sz="half" idx="10"/>
          </p:nvPr>
        </p:nvSpPr>
        <p:spPr/>
        <p:txBody>
          <a:bodyPr/>
          <a:lstStyle/>
          <a:p>
            <a:fld id="{F2720618-B3EB-4FAB-8C63-652E4FE24BB8}" type="datetimeFigureOut">
              <a:rPr lang="it-IT" smtClean="0"/>
              <a:t>06/06/2024</a:t>
            </a:fld>
            <a:endParaRPr lang="it-IT"/>
          </a:p>
        </p:txBody>
      </p:sp>
      <p:sp>
        <p:nvSpPr>
          <p:cNvPr id="6" name="Segnaposto piè di pagina 5">
            <a:extLst>
              <a:ext uri="{FF2B5EF4-FFF2-40B4-BE49-F238E27FC236}">
                <a16:creationId xmlns:a16="http://schemas.microsoft.com/office/drawing/2014/main" id="{AC575974-EE08-4175-D15D-D95F3C6DD8BB}"/>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91789782-6062-AEA1-E2EC-B76F560D621B}"/>
              </a:ext>
            </a:extLst>
          </p:cNvPr>
          <p:cNvSpPr>
            <a:spLocks noGrp="1"/>
          </p:cNvSpPr>
          <p:nvPr>
            <p:ph type="sldNum" sz="quarter" idx="12"/>
          </p:nvPr>
        </p:nvSpPr>
        <p:spPr/>
        <p:txBody>
          <a:bodyPr/>
          <a:lstStyle/>
          <a:p>
            <a:fld id="{C7516E74-5F78-4721-9F78-4212F811F4C3}" type="slidenum">
              <a:rPr lang="it-IT" smtClean="0"/>
              <a:t>‹N›</a:t>
            </a:fld>
            <a:endParaRPr lang="it-IT"/>
          </a:p>
        </p:txBody>
      </p:sp>
    </p:spTree>
    <p:extLst>
      <p:ext uri="{BB962C8B-B14F-4D97-AF65-F5344CB8AC3E}">
        <p14:creationId xmlns:p14="http://schemas.microsoft.com/office/powerpoint/2010/main" val="29584149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0F19A2D-323B-8107-D6B1-DEC494E0E698}"/>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B21DEF9F-3F4E-4ED1-FDC9-89A92BB3966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8DFB8D69-C644-E066-0F2C-38EFFA015E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BB893CF7-7563-6F45-2706-ED73C7696FA8}"/>
              </a:ext>
            </a:extLst>
          </p:cNvPr>
          <p:cNvSpPr>
            <a:spLocks noGrp="1"/>
          </p:cNvSpPr>
          <p:nvPr>
            <p:ph type="dt" sz="half" idx="10"/>
          </p:nvPr>
        </p:nvSpPr>
        <p:spPr/>
        <p:txBody>
          <a:bodyPr/>
          <a:lstStyle/>
          <a:p>
            <a:fld id="{F2720618-B3EB-4FAB-8C63-652E4FE24BB8}" type="datetimeFigureOut">
              <a:rPr lang="it-IT" smtClean="0"/>
              <a:t>06/06/2024</a:t>
            </a:fld>
            <a:endParaRPr lang="it-IT"/>
          </a:p>
        </p:txBody>
      </p:sp>
      <p:sp>
        <p:nvSpPr>
          <p:cNvPr id="6" name="Segnaposto piè di pagina 5">
            <a:extLst>
              <a:ext uri="{FF2B5EF4-FFF2-40B4-BE49-F238E27FC236}">
                <a16:creationId xmlns:a16="http://schemas.microsoft.com/office/drawing/2014/main" id="{2625EBD5-A747-C80C-7521-A4E46E543214}"/>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C63822AF-DBAA-F090-EED1-2189E3529379}"/>
              </a:ext>
            </a:extLst>
          </p:cNvPr>
          <p:cNvSpPr>
            <a:spLocks noGrp="1"/>
          </p:cNvSpPr>
          <p:nvPr>
            <p:ph type="sldNum" sz="quarter" idx="12"/>
          </p:nvPr>
        </p:nvSpPr>
        <p:spPr/>
        <p:txBody>
          <a:bodyPr/>
          <a:lstStyle/>
          <a:p>
            <a:fld id="{C7516E74-5F78-4721-9F78-4212F811F4C3}" type="slidenum">
              <a:rPr lang="it-IT" smtClean="0"/>
              <a:t>‹N›</a:t>
            </a:fld>
            <a:endParaRPr lang="it-IT"/>
          </a:p>
        </p:txBody>
      </p:sp>
    </p:spTree>
    <p:extLst>
      <p:ext uri="{BB962C8B-B14F-4D97-AF65-F5344CB8AC3E}">
        <p14:creationId xmlns:p14="http://schemas.microsoft.com/office/powerpoint/2010/main" val="5767467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305F8602-6F7B-E44C-65F4-8BE902D75A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ECD58278-D777-24FD-8D1E-473F2C7E60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6A1D5C92-7BA4-7093-5690-EA809DCE88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720618-B3EB-4FAB-8C63-652E4FE24BB8}" type="datetimeFigureOut">
              <a:rPr lang="it-IT" smtClean="0"/>
              <a:t>06/06/2024</a:t>
            </a:fld>
            <a:endParaRPr lang="it-IT"/>
          </a:p>
        </p:txBody>
      </p:sp>
      <p:sp>
        <p:nvSpPr>
          <p:cNvPr id="5" name="Segnaposto piè di pagina 4">
            <a:extLst>
              <a:ext uri="{FF2B5EF4-FFF2-40B4-BE49-F238E27FC236}">
                <a16:creationId xmlns:a16="http://schemas.microsoft.com/office/drawing/2014/main" id="{1D951DE9-FCEF-B095-E220-98DD68C607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78D04ED6-DF92-F6B1-36ED-933825DBC1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516E74-5F78-4721-9F78-4212F811F4C3}" type="slidenum">
              <a:rPr lang="it-IT" smtClean="0"/>
              <a:t>‹N›</a:t>
            </a:fld>
            <a:endParaRPr lang="it-IT"/>
          </a:p>
        </p:txBody>
      </p:sp>
    </p:spTree>
    <p:extLst>
      <p:ext uri="{BB962C8B-B14F-4D97-AF65-F5344CB8AC3E}">
        <p14:creationId xmlns:p14="http://schemas.microsoft.com/office/powerpoint/2010/main" val="40411664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hyperlink" Target="https://forms.gle/Sa9pK17jirxzfx9e6"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hyperlink" Target="https://www.gazzettaufficiale.it/eli/id/2016/07/27/16A05398/sg" TargetMode="External"/><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45.JPG"/></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hyperlink" Target="http://www.delibere.provincia.tn.it/scripts/VediProvvedimento.asp?Modalita=Delibere&amp;anno=2023&amp;numero=1937" TargetMode="External"/><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jp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13">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15">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magine 4">
            <a:extLst>
              <a:ext uri="{FF2B5EF4-FFF2-40B4-BE49-F238E27FC236}">
                <a16:creationId xmlns:a16="http://schemas.microsoft.com/office/drawing/2014/main" id="{4BDA0F86-057B-FFF2-0E63-6ADE8F9F63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9957" y="2323404"/>
            <a:ext cx="4217782" cy="1687112"/>
          </a:xfrm>
          <a:prstGeom prst="rect">
            <a:avLst/>
          </a:prstGeom>
        </p:spPr>
      </p:pic>
      <p:cxnSp>
        <p:nvCxnSpPr>
          <p:cNvPr id="29" name="Straight Connector 17">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689FE94F-A992-45DF-BF61-28E59FE63176}"/>
              </a:ext>
            </a:extLst>
          </p:cNvPr>
          <p:cNvSpPr txBox="1"/>
          <p:nvPr/>
        </p:nvSpPr>
        <p:spPr>
          <a:xfrm>
            <a:off x="1249957" y="4465983"/>
            <a:ext cx="3520822" cy="1077218"/>
          </a:xfrm>
          <a:prstGeom prst="rect">
            <a:avLst/>
          </a:prstGeom>
          <a:noFill/>
        </p:spPr>
        <p:txBody>
          <a:bodyPr wrap="square" rtlCol="0">
            <a:spAutoFit/>
          </a:bodyPr>
          <a:lstStyle/>
          <a:p>
            <a:r>
              <a:rPr lang="it-IT" sz="2400" dirty="0"/>
              <a:t>RELAZIONE PRESIDENTE</a:t>
            </a:r>
          </a:p>
          <a:p>
            <a:r>
              <a:rPr lang="it-IT" sz="2400" dirty="0"/>
              <a:t>Ing. SILVIA DI ROSA</a:t>
            </a:r>
          </a:p>
          <a:p>
            <a:r>
              <a:rPr lang="it-IT" sz="1600" dirty="0"/>
              <a:t>6 giugno 2024</a:t>
            </a:r>
          </a:p>
        </p:txBody>
      </p:sp>
      <p:pic>
        <p:nvPicPr>
          <p:cNvPr id="4" name="Immagine 3">
            <a:extLst>
              <a:ext uri="{FF2B5EF4-FFF2-40B4-BE49-F238E27FC236}">
                <a16:creationId xmlns:a16="http://schemas.microsoft.com/office/drawing/2014/main" id="{375DE4CB-78C7-9FB4-0969-382855923891}"/>
              </a:ext>
            </a:extLst>
          </p:cNvPr>
          <p:cNvPicPr>
            <a:picLocks noChangeAspect="1"/>
          </p:cNvPicPr>
          <p:nvPr/>
        </p:nvPicPr>
        <p:blipFill>
          <a:blip r:embed="rId3"/>
          <a:stretch>
            <a:fillRect/>
          </a:stretch>
        </p:blipFill>
        <p:spPr>
          <a:xfrm>
            <a:off x="6076378" y="1645920"/>
            <a:ext cx="5666210" cy="3897281"/>
          </a:xfrm>
          <a:prstGeom prst="rect">
            <a:avLst/>
          </a:prstGeom>
        </p:spPr>
      </p:pic>
    </p:spTree>
    <p:extLst>
      <p:ext uri="{BB962C8B-B14F-4D97-AF65-F5344CB8AC3E}">
        <p14:creationId xmlns:p14="http://schemas.microsoft.com/office/powerpoint/2010/main" val="17557701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6C6345C1-7106-0993-EB38-D04C73D0DC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485" y="252008"/>
            <a:ext cx="1886678" cy="754671"/>
          </a:xfrm>
          <a:prstGeom prst="rect">
            <a:avLst/>
          </a:prstGeom>
        </p:spPr>
      </p:pic>
      <p:sp>
        <p:nvSpPr>
          <p:cNvPr id="7" name="Titolo 1">
            <a:extLst>
              <a:ext uri="{FF2B5EF4-FFF2-40B4-BE49-F238E27FC236}">
                <a16:creationId xmlns:a16="http://schemas.microsoft.com/office/drawing/2014/main" id="{4698F752-121D-1607-7AB3-4F7C9C666493}"/>
              </a:ext>
            </a:extLst>
          </p:cNvPr>
          <p:cNvSpPr txBox="1">
            <a:spLocks/>
          </p:cNvSpPr>
          <p:nvPr/>
        </p:nvSpPr>
        <p:spPr>
          <a:xfrm>
            <a:off x="209931" y="2837338"/>
            <a:ext cx="11437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endParaRPr lang="it-IT" sz="1800" dirty="0">
              <a:latin typeface="+mn-lt"/>
            </a:endParaRPr>
          </a:p>
          <a:p>
            <a:pPr algn="just"/>
            <a:endParaRPr lang="it-IT" sz="1800" dirty="0">
              <a:latin typeface="+mn-lt"/>
            </a:endParaRPr>
          </a:p>
          <a:p>
            <a:pPr algn="just"/>
            <a:endParaRPr lang="it-IT" sz="1800" dirty="0">
              <a:latin typeface="+mn-lt"/>
            </a:endParaRPr>
          </a:p>
          <a:p>
            <a:pPr algn="just"/>
            <a:endParaRPr lang="it-IT" sz="1800" dirty="0">
              <a:latin typeface="+mn-lt"/>
            </a:endParaRPr>
          </a:p>
          <a:p>
            <a:pPr algn="just"/>
            <a:endParaRPr lang="it-IT" sz="1800" dirty="0">
              <a:latin typeface="+mn-lt"/>
            </a:endParaRPr>
          </a:p>
          <a:p>
            <a:pPr marL="285750" indent="-285750" algn="just">
              <a:buFontTx/>
              <a:buChar char="-"/>
            </a:pPr>
            <a:r>
              <a:rPr lang="it-IT" sz="1600" dirty="0">
                <a:latin typeface="+mn-lt"/>
              </a:rPr>
              <a:t>Attivazione degli Albi informatici CTU e periti, che dal 4 marzo hanno sostituito ad ogni effetto quelli analogici già costituiti presso i Tribunali. </a:t>
            </a:r>
            <a:r>
              <a:rPr lang="it-IT" sz="1600" b="1" dirty="0">
                <a:latin typeface="+mn-lt"/>
              </a:rPr>
              <a:t>Il nuovo portale unico realizzato dal Ministero della Giustizia “Portale Albo CTU, periti ed elenco nazionale” </a:t>
            </a:r>
            <a:r>
              <a:rPr lang="it-IT" sz="1600" dirty="0">
                <a:latin typeface="+mn-lt"/>
              </a:rPr>
              <a:t>è stato istituito in base al D.M. 109/2023 ed alle specifiche tecniche ministeriali del 05/12/2023. Con le specifiche tecniche si è introdotto </a:t>
            </a:r>
            <a:r>
              <a:rPr lang="it-IT" sz="1600" b="1" dirty="0">
                <a:latin typeface="+mn-lt"/>
              </a:rPr>
              <a:t>l’obbligo di iscrizione al Portale anche per i professionisti già iscritti </a:t>
            </a:r>
            <a:r>
              <a:rPr lang="it-IT" sz="1600" dirty="0">
                <a:latin typeface="+mn-lt"/>
              </a:rPr>
              <a:t>(nel periodo transitorio dal 4 gennaio al 4 marzo), a pena di decadenza dall’Albo. L’inserimento dei dati nel suddetto Portale ha suscitato qualche problema interpretativo, in particolare per la parte relativa alle esperienze professionali e, conseguentemente, alla dimostrazione dei requisiti di (iper)specializzazione richiesti. L’attività della Commissione si è quindi orientata, prevalentemente, sull’attività di informazione riguardante le suddette tematiche.</a:t>
            </a:r>
          </a:p>
          <a:p>
            <a:pPr algn="just"/>
            <a:r>
              <a:rPr lang="it-IT" sz="1600" b="1" dirty="0">
                <a:latin typeface="+mn-lt"/>
              </a:rPr>
              <a:t>A Trento si sono reiscritti 60 colleghi su 160.</a:t>
            </a:r>
          </a:p>
          <a:p>
            <a:pPr algn="just"/>
            <a:endParaRPr lang="it-IT" sz="1800" dirty="0">
              <a:latin typeface="+mn-lt"/>
            </a:endParaRPr>
          </a:p>
          <a:p>
            <a:pPr algn="just"/>
            <a:endParaRPr lang="it-IT" sz="1800" dirty="0">
              <a:latin typeface="+mn-lt"/>
            </a:endParaRPr>
          </a:p>
          <a:p>
            <a:pPr algn="just"/>
            <a:r>
              <a:rPr lang="it-IT" sz="1800" b="1" i="0" dirty="0">
                <a:solidFill>
                  <a:srgbClr val="0D5B82"/>
                </a:solidFill>
                <a:effectLst/>
                <a:highlight>
                  <a:srgbClr val="FFFFFF"/>
                </a:highlight>
                <a:latin typeface="+mn-lt"/>
              </a:rPr>
              <a:t>Decreto 4 dicembre 2023. Istituita la Commissione per l’adeguamento dei compensi dei CTU</a:t>
            </a:r>
          </a:p>
          <a:p>
            <a:pPr algn="just"/>
            <a:r>
              <a:rPr lang="it-IT" sz="1600" b="1" dirty="0">
                <a:solidFill>
                  <a:srgbClr val="696969"/>
                </a:solidFill>
                <a:highlight>
                  <a:srgbClr val="FFFFFF"/>
                </a:highlight>
                <a:latin typeface="+mn-lt"/>
              </a:rPr>
              <a:t>I</a:t>
            </a:r>
            <a:r>
              <a:rPr lang="it-IT" sz="1600" b="1" i="0" dirty="0">
                <a:solidFill>
                  <a:srgbClr val="696969"/>
                </a:solidFill>
                <a:effectLst/>
                <a:highlight>
                  <a:srgbClr val="FFFFFF"/>
                </a:highlight>
                <a:latin typeface="+mn-lt"/>
              </a:rPr>
              <a:t> compensi dei Consulenti Tecnici d’Ufficio non sono adeguati </a:t>
            </a:r>
            <a:r>
              <a:rPr lang="it-IT" sz="1600" b="0" i="0" dirty="0">
                <a:solidFill>
                  <a:srgbClr val="696969"/>
                </a:solidFill>
                <a:effectLst/>
                <a:highlight>
                  <a:srgbClr val="FFFFFF"/>
                </a:highlight>
                <a:latin typeface="+mn-lt"/>
              </a:rPr>
              <a:t>al lavoro corrisposto nel loro delicato ruolo di ausiliari del giudice. </a:t>
            </a:r>
          </a:p>
          <a:p>
            <a:pPr algn="just"/>
            <a:r>
              <a:rPr lang="it-IT" sz="1600" b="0" i="0" dirty="0">
                <a:solidFill>
                  <a:srgbClr val="696969"/>
                </a:solidFill>
                <a:effectLst/>
                <a:highlight>
                  <a:srgbClr val="FFFFFF"/>
                </a:highlight>
                <a:latin typeface="+mn-lt"/>
              </a:rPr>
              <a:t>La decisione del Ministro Nordio di istituire una </a:t>
            </a:r>
            <a:r>
              <a:rPr lang="it-IT" sz="1600" b="1" i="0" dirty="0">
                <a:solidFill>
                  <a:srgbClr val="696969"/>
                </a:solidFill>
                <a:effectLst/>
                <a:highlight>
                  <a:srgbClr val="FFFFFF"/>
                </a:highlight>
                <a:latin typeface="+mn-lt"/>
              </a:rPr>
              <a:t>Commissione di esperti</a:t>
            </a:r>
            <a:r>
              <a:rPr lang="it-IT" sz="1600" b="0" i="0" dirty="0">
                <a:solidFill>
                  <a:srgbClr val="696969"/>
                </a:solidFill>
                <a:effectLst/>
                <a:highlight>
                  <a:srgbClr val="FFFFFF"/>
                </a:highlight>
                <a:latin typeface="+mn-lt"/>
              </a:rPr>
              <a:t>, con Decreto ministeriale del 4 dicembre 2023, rappresenta un importante passo in avanti .</a:t>
            </a:r>
          </a:p>
          <a:p>
            <a:pPr algn="just"/>
            <a:endParaRPr lang="it-IT" sz="1600" dirty="0">
              <a:solidFill>
                <a:srgbClr val="696969"/>
              </a:solidFill>
              <a:highlight>
                <a:srgbClr val="FFFFFF"/>
              </a:highlight>
              <a:latin typeface="+mn-lt"/>
            </a:endParaRPr>
          </a:p>
          <a:p>
            <a:pPr algn="just"/>
            <a:r>
              <a:rPr lang="it-IT" sz="1600" b="0" i="0" dirty="0">
                <a:solidFill>
                  <a:srgbClr val="696969"/>
                </a:solidFill>
                <a:effectLst/>
                <a:highlight>
                  <a:srgbClr val="FFFFFF"/>
                </a:highlight>
                <a:latin typeface="+mn-lt"/>
              </a:rPr>
              <a:t>La Commissione, che avrebbe dovuto concludere i suoi lavori il 30 maggio 2024, avrà il compito di esaminare e proporre nuove tabelle attraverso le quali i magistrati potranno corrispondere gli onorari ai CTU, si spera finalmente adeguati al lavoro di tanti professionisti quotidianamente impegnati sia in ambito civile che penale. </a:t>
            </a:r>
          </a:p>
          <a:p>
            <a:pPr algn="just"/>
            <a:endParaRPr lang="it-IT" sz="1800" dirty="0">
              <a:latin typeface="+mn-lt"/>
            </a:endParaRPr>
          </a:p>
        </p:txBody>
      </p:sp>
      <p:pic>
        <p:nvPicPr>
          <p:cNvPr id="11" name="Immagine 10">
            <a:extLst>
              <a:ext uri="{FF2B5EF4-FFF2-40B4-BE49-F238E27FC236}">
                <a16:creationId xmlns:a16="http://schemas.microsoft.com/office/drawing/2014/main" id="{6A3D9A97-6DB3-FB92-AA98-C4986A68462A}"/>
              </a:ext>
            </a:extLst>
          </p:cNvPr>
          <p:cNvPicPr>
            <a:picLocks noChangeAspect="1"/>
          </p:cNvPicPr>
          <p:nvPr/>
        </p:nvPicPr>
        <p:blipFill>
          <a:blip r:embed="rId3"/>
          <a:stretch>
            <a:fillRect/>
          </a:stretch>
        </p:blipFill>
        <p:spPr>
          <a:xfrm>
            <a:off x="7233898" y="4575549"/>
            <a:ext cx="4677551" cy="1959937"/>
          </a:xfrm>
          <a:prstGeom prst="rect">
            <a:avLst/>
          </a:prstGeom>
        </p:spPr>
      </p:pic>
      <p:sp>
        <p:nvSpPr>
          <p:cNvPr id="3" name="CasellaDiTesto 2">
            <a:extLst>
              <a:ext uri="{FF2B5EF4-FFF2-40B4-BE49-F238E27FC236}">
                <a16:creationId xmlns:a16="http://schemas.microsoft.com/office/drawing/2014/main" id="{AF1C8127-579D-6B56-ABB3-D09103F330B4}"/>
              </a:ext>
            </a:extLst>
          </p:cNvPr>
          <p:cNvSpPr txBox="1"/>
          <p:nvPr/>
        </p:nvSpPr>
        <p:spPr>
          <a:xfrm>
            <a:off x="91440" y="1251019"/>
            <a:ext cx="12191999" cy="584775"/>
          </a:xfrm>
          <a:prstGeom prst="rect">
            <a:avLst/>
          </a:prstGeom>
          <a:noFill/>
        </p:spPr>
        <p:txBody>
          <a:bodyPr wrap="square">
            <a:spAutoFit/>
          </a:bodyPr>
          <a:lstStyle/>
          <a:p>
            <a:r>
              <a:rPr lang="it-IT" sz="3200" b="1" dirty="0">
                <a:solidFill>
                  <a:srgbClr val="FF0000"/>
                </a:solidFill>
                <a:latin typeface="+mj-lt"/>
                <a:ea typeface="+mj-ea"/>
                <a:cs typeface="+mj-cs"/>
              </a:rPr>
              <a:t>Commissione ingegneria Forense</a:t>
            </a:r>
            <a:r>
              <a:rPr lang="it-IT" dirty="0"/>
              <a:t>, coordinata da Roberto Gazzi, referente per il consiglio Paolo </a:t>
            </a:r>
            <a:r>
              <a:rPr lang="it-IT" dirty="0" err="1"/>
              <a:t>Montagni</a:t>
            </a:r>
            <a:endParaRPr lang="it-IT" dirty="0"/>
          </a:p>
        </p:txBody>
      </p:sp>
      <p:sp>
        <p:nvSpPr>
          <p:cNvPr id="5" name="Titolo 1">
            <a:extLst>
              <a:ext uri="{FF2B5EF4-FFF2-40B4-BE49-F238E27FC236}">
                <a16:creationId xmlns:a16="http://schemas.microsoft.com/office/drawing/2014/main" id="{AFB45005-B932-CF3C-8D8E-E64F0DF72DB7}"/>
              </a:ext>
            </a:extLst>
          </p:cNvPr>
          <p:cNvSpPr>
            <a:spLocks noGrp="1"/>
          </p:cNvSpPr>
          <p:nvPr>
            <p:ph type="title"/>
          </p:nvPr>
        </p:nvSpPr>
        <p:spPr>
          <a:xfrm>
            <a:off x="1252538" y="0"/>
            <a:ext cx="10515600" cy="1325563"/>
          </a:xfrm>
        </p:spPr>
        <p:txBody>
          <a:bodyPr/>
          <a:lstStyle/>
          <a:p>
            <a:pPr algn="ctr"/>
            <a:r>
              <a:rPr lang="it-IT" b="1" dirty="0">
                <a:solidFill>
                  <a:srgbClr val="FF0000"/>
                </a:solidFill>
              </a:rPr>
              <a:t>Le nostre commissioni</a:t>
            </a:r>
            <a:endParaRPr lang="it-IT" sz="1800" b="1" dirty="0">
              <a:solidFill>
                <a:srgbClr val="FF0000"/>
              </a:solidFill>
            </a:endParaRPr>
          </a:p>
        </p:txBody>
      </p:sp>
    </p:spTree>
    <p:extLst>
      <p:ext uri="{BB962C8B-B14F-4D97-AF65-F5344CB8AC3E}">
        <p14:creationId xmlns:p14="http://schemas.microsoft.com/office/powerpoint/2010/main" val="1179091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AA928865-00D1-CD33-CD7F-7CC044FE50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485" y="252008"/>
            <a:ext cx="1886678" cy="754671"/>
          </a:xfrm>
          <a:prstGeom prst="rect">
            <a:avLst/>
          </a:prstGeom>
        </p:spPr>
      </p:pic>
      <p:pic>
        <p:nvPicPr>
          <p:cNvPr id="7" name="Immagine 6">
            <a:extLst>
              <a:ext uri="{FF2B5EF4-FFF2-40B4-BE49-F238E27FC236}">
                <a16:creationId xmlns:a16="http://schemas.microsoft.com/office/drawing/2014/main" id="{DFA9A0B7-5C02-C00C-E33E-BD1F9B04826C}"/>
              </a:ext>
            </a:extLst>
          </p:cNvPr>
          <p:cNvPicPr>
            <a:picLocks noChangeAspect="1"/>
          </p:cNvPicPr>
          <p:nvPr/>
        </p:nvPicPr>
        <p:blipFill>
          <a:blip r:embed="rId3"/>
          <a:stretch>
            <a:fillRect/>
          </a:stretch>
        </p:blipFill>
        <p:spPr>
          <a:xfrm>
            <a:off x="6296212" y="1006679"/>
            <a:ext cx="2919506" cy="3716301"/>
          </a:xfrm>
          <a:prstGeom prst="rect">
            <a:avLst/>
          </a:prstGeom>
        </p:spPr>
      </p:pic>
      <p:sp>
        <p:nvSpPr>
          <p:cNvPr id="9" name="CasellaDiTesto 8">
            <a:extLst>
              <a:ext uri="{FF2B5EF4-FFF2-40B4-BE49-F238E27FC236}">
                <a16:creationId xmlns:a16="http://schemas.microsoft.com/office/drawing/2014/main" id="{CD784D67-D01C-D83C-AC84-42E01BB7813F}"/>
              </a:ext>
            </a:extLst>
          </p:cNvPr>
          <p:cNvSpPr txBox="1"/>
          <p:nvPr/>
        </p:nvSpPr>
        <p:spPr>
          <a:xfrm>
            <a:off x="359846" y="1276101"/>
            <a:ext cx="6094140" cy="4524315"/>
          </a:xfrm>
          <a:prstGeom prst="rect">
            <a:avLst/>
          </a:prstGeom>
          <a:noFill/>
        </p:spPr>
        <p:txBody>
          <a:bodyPr wrap="square">
            <a:spAutoFit/>
          </a:bodyPr>
          <a:lstStyle/>
          <a:p>
            <a:r>
              <a:rPr lang="it-IT" b="1" dirty="0">
                <a:latin typeface="+mn-lt"/>
              </a:rPr>
              <a:t>Attività svolta</a:t>
            </a:r>
            <a:r>
              <a:rPr lang="it-IT" b="1" dirty="0"/>
              <a:t> e in svolgimento:</a:t>
            </a:r>
            <a:endParaRPr lang="it-IT" dirty="0">
              <a:latin typeface="+mn-lt"/>
            </a:endParaRPr>
          </a:p>
          <a:p>
            <a:pPr marL="285750" indent="-285750">
              <a:buFont typeface="Arial" panose="020B0604020202020204" pitchFamily="34" charset="0"/>
              <a:buChar char="•"/>
            </a:pPr>
            <a:r>
              <a:rPr lang="it-IT" dirty="0">
                <a:ea typeface="+mj-ea"/>
                <a:cs typeface="+mj-cs"/>
              </a:rPr>
              <a:t>La formazione procedurale del CTU (corso di 20 ore «L’occhiale del Giudice», che ha visto la partecipazione di oltre 50 persone;</a:t>
            </a:r>
          </a:p>
          <a:p>
            <a:pPr marL="285750" indent="-285750">
              <a:buFont typeface="Arial" panose="020B0604020202020204" pitchFamily="34" charset="0"/>
              <a:buChar char="•"/>
            </a:pPr>
            <a:r>
              <a:rPr lang="it-IT" dirty="0">
                <a:ea typeface="+mj-ea"/>
                <a:cs typeface="+mj-cs"/>
              </a:rPr>
              <a:t>Predisposizione di manuale a favore di coloro che iniziano l’attività di CTU</a:t>
            </a:r>
          </a:p>
          <a:p>
            <a:pPr marL="285750" indent="-285750">
              <a:buFont typeface="Arial" panose="020B0604020202020204" pitchFamily="34" charset="0"/>
              <a:buChar char="•"/>
            </a:pPr>
            <a:r>
              <a:rPr lang="it-IT" dirty="0">
                <a:ea typeface="+mj-ea"/>
                <a:cs typeface="+mj-cs"/>
              </a:rPr>
              <a:t>Approfondimento della Tariffa per i compensi dei CTU;</a:t>
            </a:r>
          </a:p>
          <a:p>
            <a:pPr marL="285750" indent="-285750">
              <a:buFont typeface="Arial" panose="020B0604020202020204" pitchFamily="34" charset="0"/>
              <a:buChar char="•"/>
            </a:pPr>
            <a:r>
              <a:rPr lang="it-IT" dirty="0">
                <a:ea typeface="+mj-ea"/>
                <a:cs typeface="+mj-cs"/>
              </a:rPr>
              <a:t>Risposta al questionario inviato dalla Commissione Ministeriale nominata per rivedere la tariffa</a:t>
            </a:r>
          </a:p>
          <a:p>
            <a:pPr marL="285750" indent="-285750">
              <a:buFont typeface="Arial" panose="020B0604020202020204" pitchFamily="34" charset="0"/>
              <a:buChar char="•"/>
            </a:pPr>
            <a:r>
              <a:rPr lang="it-IT" dirty="0">
                <a:ea typeface="+mj-ea"/>
                <a:cs typeface="+mj-cs"/>
              </a:rPr>
              <a:t>Attivazione di «gemellaggi» con Commissioni Ingegneria Forense di altri Ordini Territoriali (Treviso e Vicenza);</a:t>
            </a:r>
          </a:p>
          <a:p>
            <a:pPr marL="285750" indent="-285750">
              <a:buFont typeface="Arial" panose="020B0604020202020204" pitchFamily="34" charset="0"/>
              <a:buChar char="•"/>
            </a:pPr>
            <a:r>
              <a:rPr lang="it-IT" dirty="0">
                <a:ea typeface="+mj-ea"/>
                <a:cs typeface="+mj-cs"/>
              </a:rPr>
              <a:t>Predisposizione di un corso base di formazione per i nuovi CTU</a:t>
            </a:r>
          </a:p>
          <a:p>
            <a:pPr marL="285750" indent="-285750">
              <a:buFont typeface="Arial" panose="020B0604020202020204" pitchFamily="34" charset="0"/>
              <a:buChar char="•"/>
            </a:pPr>
            <a:r>
              <a:rPr lang="it-IT" dirty="0">
                <a:ea typeface="+mj-ea"/>
                <a:cs typeface="+mj-cs"/>
              </a:rPr>
              <a:t>Partecipazione al convegno organizzato da </a:t>
            </a:r>
            <a:r>
              <a:rPr lang="it-IT" dirty="0" err="1">
                <a:ea typeface="+mj-ea"/>
                <a:cs typeface="+mj-cs"/>
              </a:rPr>
              <a:t>Anadimm</a:t>
            </a:r>
            <a:r>
              <a:rPr lang="it-IT" dirty="0">
                <a:ea typeface="+mj-ea"/>
                <a:cs typeface="+mj-cs"/>
              </a:rPr>
              <a:t> per il prossimo 20 giugno sull’importante tema «La Consulenza tecnica d’ufficio alla luce della riforma Cartabia».</a:t>
            </a:r>
          </a:p>
        </p:txBody>
      </p:sp>
      <p:sp>
        <p:nvSpPr>
          <p:cNvPr id="2" name="CasellaDiTesto 1">
            <a:extLst>
              <a:ext uri="{FF2B5EF4-FFF2-40B4-BE49-F238E27FC236}">
                <a16:creationId xmlns:a16="http://schemas.microsoft.com/office/drawing/2014/main" id="{80D6025A-2CB5-6651-6B6C-5CAFD896297B}"/>
              </a:ext>
            </a:extLst>
          </p:cNvPr>
          <p:cNvSpPr txBox="1"/>
          <p:nvPr/>
        </p:nvSpPr>
        <p:spPr>
          <a:xfrm>
            <a:off x="4824948" y="322514"/>
            <a:ext cx="6255834" cy="701731"/>
          </a:xfrm>
          <a:prstGeom prst="rect">
            <a:avLst/>
          </a:prstGeom>
          <a:noFill/>
        </p:spPr>
        <p:txBody>
          <a:bodyPr wrap="square">
            <a:spAutoFit/>
          </a:bodyPr>
          <a:lstStyle/>
          <a:p>
            <a:pPr algn="ctr">
              <a:lnSpc>
                <a:spcPct val="90000"/>
              </a:lnSpc>
              <a:spcBef>
                <a:spcPct val="0"/>
              </a:spcBef>
            </a:pPr>
            <a:r>
              <a:rPr lang="it-IT" sz="4400" b="1" dirty="0">
                <a:solidFill>
                  <a:srgbClr val="FF0000"/>
                </a:solidFill>
                <a:latin typeface="+mj-lt"/>
                <a:ea typeface="+mj-ea"/>
                <a:cs typeface="+mj-cs"/>
              </a:rPr>
              <a:t>CTU- ingegneria Forense</a:t>
            </a:r>
          </a:p>
        </p:txBody>
      </p:sp>
      <p:pic>
        <p:nvPicPr>
          <p:cNvPr id="5" name="Immagine 4" descr="Immagine che contiene testo, schermata, Carattere, design&#10;&#10;Descrizione generata automaticamente">
            <a:extLst>
              <a:ext uri="{FF2B5EF4-FFF2-40B4-BE49-F238E27FC236}">
                <a16:creationId xmlns:a16="http://schemas.microsoft.com/office/drawing/2014/main" id="{4598BD94-B4EF-FCBB-D9B2-E079040031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4329" y="2601755"/>
            <a:ext cx="2779059" cy="3933731"/>
          </a:xfrm>
          <a:prstGeom prst="rect">
            <a:avLst/>
          </a:prstGeom>
        </p:spPr>
      </p:pic>
    </p:spTree>
    <p:extLst>
      <p:ext uri="{BB962C8B-B14F-4D97-AF65-F5344CB8AC3E}">
        <p14:creationId xmlns:p14="http://schemas.microsoft.com/office/powerpoint/2010/main" val="14081763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6C6345C1-7106-0993-EB38-D04C73D0DC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485" y="252008"/>
            <a:ext cx="1886678" cy="754671"/>
          </a:xfrm>
          <a:prstGeom prst="rect">
            <a:avLst/>
          </a:prstGeom>
        </p:spPr>
      </p:pic>
      <p:sp>
        <p:nvSpPr>
          <p:cNvPr id="3" name="CasellaDiTesto 2">
            <a:extLst>
              <a:ext uri="{FF2B5EF4-FFF2-40B4-BE49-F238E27FC236}">
                <a16:creationId xmlns:a16="http://schemas.microsoft.com/office/drawing/2014/main" id="{AF1C8127-579D-6B56-ABB3-D09103F330B4}"/>
              </a:ext>
            </a:extLst>
          </p:cNvPr>
          <p:cNvSpPr txBox="1"/>
          <p:nvPr/>
        </p:nvSpPr>
        <p:spPr>
          <a:xfrm>
            <a:off x="91440" y="1251019"/>
            <a:ext cx="12191999" cy="584775"/>
          </a:xfrm>
          <a:prstGeom prst="rect">
            <a:avLst/>
          </a:prstGeom>
          <a:noFill/>
        </p:spPr>
        <p:txBody>
          <a:bodyPr wrap="square">
            <a:spAutoFit/>
          </a:bodyPr>
          <a:lstStyle/>
          <a:p>
            <a:r>
              <a:rPr lang="it-IT" sz="3200" b="1" dirty="0">
                <a:solidFill>
                  <a:srgbClr val="FF0000"/>
                </a:solidFill>
                <a:latin typeface="+mj-lt"/>
                <a:ea typeface="+mj-ea"/>
                <a:cs typeface="+mj-cs"/>
              </a:rPr>
              <a:t>Commissione Urbanistica</a:t>
            </a:r>
            <a:r>
              <a:rPr lang="it-IT" dirty="0"/>
              <a:t>, referente per il consiglio Francesca Gervasi</a:t>
            </a:r>
          </a:p>
        </p:txBody>
      </p:sp>
      <p:sp>
        <p:nvSpPr>
          <p:cNvPr id="5" name="Titolo 1">
            <a:extLst>
              <a:ext uri="{FF2B5EF4-FFF2-40B4-BE49-F238E27FC236}">
                <a16:creationId xmlns:a16="http://schemas.microsoft.com/office/drawing/2014/main" id="{AFB45005-B932-CF3C-8D8E-E64F0DF72DB7}"/>
              </a:ext>
            </a:extLst>
          </p:cNvPr>
          <p:cNvSpPr>
            <a:spLocks noGrp="1"/>
          </p:cNvSpPr>
          <p:nvPr>
            <p:ph type="title"/>
          </p:nvPr>
        </p:nvSpPr>
        <p:spPr>
          <a:xfrm>
            <a:off x="1252538" y="0"/>
            <a:ext cx="10515600" cy="1325563"/>
          </a:xfrm>
        </p:spPr>
        <p:txBody>
          <a:bodyPr/>
          <a:lstStyle/>
          <a:p>
            <a:pPr algn="ctr"/>
            <a:r>
              <a:rPr lang="it-IT" b="1" dirty="0">
                <a:solidFill>
                  <a:srgbClr val="FF0000"/>
                </a:solidFill>
              </a:rPr>
              <a:t>Le nostre commissioni</a:t>
            </a:r>
            <a:endParaRPr lang="it-IT" sz="1800" b="1" dirty="0">
              <a:solidFill>
                <a:srgbClr val="FF0000"/>
              </a:solidFill>
            </a:endParaRPr>
          </a:p>
        </p:txBody>
      </p:sp>
      <p:sp>
        <p:nvSpPr>
          <p:cNvPr id="6" name="CasellaDiTesto 5">
            <a:extLst>
              <a:ext uri="{FF2B5EF4-FFF2-40B4-BE49-F238E27FC236}">
                <a16:creationId xmlns:a16="http://schemas.microsoft.com/office/drawing/2014/main" id="{1C0FEDDE-5384-E62A-CB1F-D42DB317EB04}"/>
              </a:ext>
            </a:extLst>
          </p:cNvPr>
          <p:cNvSpPr txBox="1"/>
          <p:nvPr/>
        </p:nvSpPr>
        <p:spPr>
          <a:xfrm>
            <a:off x="298291" y="1940570"/>
            <a:ext cx="11595418" cy="4524315"/>
          </a:xfrm>
          <a:prstGeom prst="rect">
            <a:avLst/>
          </a:prstGeom>
          <a:noFill/>
        </p:spPr>
        <p:txBody>
          <a:bodyPr wrap="square">
            <a:spAutoFit/>
          </a:bodyPr>
          <a:lstStyle/>
          <a:p>
            <a:r>
              <a:rPr lang="it-IT" dirty="0"/>
              <a:t>-	Gruppo di lavoro nazionale di revisione del DPR 380/2001, Testo Unico dell’Edilizia. </a:t>
            </a:r>
            <a:r>
              <a:rPr lang="it-IT" b="1" dirty="0"/>
              <a:t>Il lavoro ha visto convolte le commissioni urbanistica, strutture, impianti, sicurezza e acustica che hanno dato un contributo alla revisione del testo, fornendo spunti interessanti in particolare in materia di conformità urbanistico/edilizia, di strutture e di acustica</a:t>
            </a:r>
            <a:r>
              <a:rPr lang="it-IT" dirty="0"/>
              <a:t>; dopo un momento di sospensione dell’attività, a seguito della pubblicazione del Disegno di Legge “Salva Casa”, il </a:t>
            </a:r>
            <a:r>
              <a:rPr lang="it-IT" dirty="0" err="1"/>
              <a:t>GdL</a:t>
            </a:r>
            <a:r>
              <a:rPr lang="it-IT" dirty="0"/>
              <a:t> è stato impegnato ad analizzare il testo del provvedimento, che trae spunto dal lavoro di analisi svolta proprio dal gruppo del CNI, in particolare per quanto riguarda la proposta di eliminazione della cosiddetta </a:t>
            </a:r>
            <a:r>
              <a:rPr lang="it-IT" dirty="0">
                <a:highlight>
                  <a:srgbClr val="FFFF00"/>
                </a:highlight>
              </a:rPr>
              <a:t>“doppia conformità</a:t>
            </a:r>
            <a:r>
              <a:rPr lang="it-IT" dirty="0"/>
              <a:t>”; alla luce di come verrà convertito in legge il DL “Salva Casa”, la commissione prenderà contatto con la PAT per confrontarsi su come tale decreto verrà adottato a livello provinciale;</a:t>
            </a:r>
          </a:p>
          <a:p>
            <a:r>
              <a:rPr lang="it-IT" dirty="0"/>
              <a:t>-	partecipando al </a:t>
            </a:r>
            <a:r>
              <a:rPr lang="it-IT" b="1" dirty="0"/>
              <a:t>lavoro dell’unità di missione PNRR della PAT, finalizzato alla revisione della modulistica per i titoli edilizi in vista dell’adozione della piattaforma SUAPE a livello provinciale</a:t>
            </a:r>
            <a:r>
              <a:rPr lang="it-IT" dirty="0"/>
              <a:t>, in modo da uniformare l’uso della piattaforma provinciale su tutto il territorio provinciale, rispetto a quanto in uso oggi;</a:t>
            </a:r>
          </a:p>
          <a:p>
            <a:r>
              <a:rPr lang="it-IT" dirty="0"/>
              <a:t>-	</a:t>
            </a:r>
            <a:r>
              <a:rPr lang="it-IT" b="1" dirty="0"/>
              <a:t>portando un contributo sostanziale alla proposta di modifica del Regolamento Edilizio del Comune di Trento</a:t>
            </a:r>
            <a:r>
              <a:rPr lang="it-IT" dirty="0"/>
              <a:t>: sul punto si è in attesa di avere riscontro dall’amministrazione comunale;</a:t>
            </a:r>
          </a:p>
          <a:p>
            <a:r>
              <a:rPr lang="it-IT" dirty="0"/>
              <a:t>-	organizzando, </a:t>
            </a:r>
            <a:r>
              <a:rPr lang="it-IT" b="1" dirty="0"/>
              <a:t>in collaborazione con l’Ordine degli Architetti, il seminario sulle “Distanze”, tema di rilevante attualità anche alla luce di recenti pronunce in contenziosi edilizi, in particolare in presenza di sopraelevazioni. Il seminario si terrà nella giornata di domani 7 giugno</a:t>
            </a:r>
            <a:r>
              <a:rPr lang="it-IT" dirty="0"/>
              <a:t>.</a:t>
            </a:r>
          </a:p>
        </p:txBody>
      </p:sp>
    </p:spTree>
    <p:extLst>
      <p:ext uri="{BB962C8B-B14F-4D97-AF65-F5344CB8AC3E}">
        <p14:creationId xmlns:p14="http://schemas.microsoft.com/office/powerpoint/2010/main" val="5445436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6C6345C1-7106-0993-EB38-D04C73D0DC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485" y="252008"/>
            <a:ext cx="1886678" cy="754671"/>
          </a:xfrm>
          <a:prstGeom prst="rect">
            <a:avLst/>
          </a:prstGeom>
        </p:spPr>
      </p:pic>
      <p:sp>
        <p:nvSpPr>
          <p:cNvPr id="3" name="CasellaDiTesto 2">
            <a:extLst>
              <a:ext uri="{FF2B5EF4-FFF2-40B4-BE49-F238E27FC236}">
                <a16:creationId xmlns:a16="http://schemas.microsoft.com/office/drawing/2014/main" id="{AF1C8127-579D-6B56-ABB3-D09103F330B4}"/>
              </a:ext>
            </a:extLst>
          </p:cNvPr>
          <p:cNvSpPr txBox="1"/>
          <p:nvPr/>
        </p:nvSpPr>
        <p:spPr>
          <a:xfrm>
            <a:off x="503817" y="1285183"/>
            <a:ext cx="9787666" cy="584775"/>
          </a:xfrm>
          <a:prstGeom prst="rect">
            <a:avLst/>
          </a:prstGeom>
          <a:noFill/>
        </p:spPr>
        <p:txBody>
          <a:bodyPr wrap="square">
            <a:spAutoFit/>
          </a:bodyPr>
          <a:lstStyle/>
          <a:p>
            <a:r>
              <a:rPr lang="it-IT" sz="3200" b="1" dirty="0">
                <a:solidFill>
                  <a:srgbClr val="FF0000"/>
                </a:solidFill>
                <a:latin typeface="+mj-lt"/>
                <a:ea typeface="+mj-ea"/>
                <a:cs typeface="+mj-cs"/>
              </a:rPr>
              <a:t>Commissione Urbanistica</a:t>
            </a:r>
            <a:r>
              <a:rPr lang="it-IT" dirty="0"/>
              <a:t>, referente per il consiglio Francesca Gervasi</a:t>
            </a:r>
          </a:p>
        </p:txBody>
      </p:sp>
      <p:sp>
        <p:nvSpPr>
          <p:cNvPr id="5" name="Titolo 1">
            <a:extLst>
              <a:ext uri="{FF2B5EF4-FFF2-40B4-BE49-F238E27FC236}">
                <a16:creationId xmlns:a16="http://schemas.microsoft.com/office/drawing/2014/main" id="{AFB45005-B932-CF3C-8D8E-E64F0DF72DB7}"/>
              </a:ext>
            </a:extLst>
          </p:cNvPr>
          <p:cNvSpPr>
            <a:spLocks noGrp="1"/>
          </p:cNvSpPr>
          <p:nvPr>
            <p:ph type="title"/>
          </p:nvPr>
        </p:nvSpPr>
        <p:spPr>
          <a:xfrm>
            <a:off x="1252538" y="0"/>
            <a:ext cx="10515600" cy="1325563"/>
          </a:xfrm>
        </p:spPr>
        <p:txBody>
          <a:bodyPr/>
          <a:lstStyle/>
          <a:p>
            <a:pPr algn="ctr"/>
            <a:r>
              <a:rPr lang="it-IT" b="1" dirty="0">
                <a:solidFill>
                  <a:srgbClr val="FF0000"/>
                </a:solidFill>
              </a:rPr>
              <a:t>Le nostre commissioni</a:t>
            </a:r>
            <a:endParaRPr lang="it-IT" sz="1800" b="1" dirty="0">
              <a:solidFill>
                <a:srgbClr val="FF0000"/>
              </a:solidFill>
            </a:endParaRPr>
          </a:p>
        </p:txBody>
      </p:sp>
      <p:sp>
        <p:nvSpPr>
          <p:cNvPr id="6" name="CasellaDiTesto 5">
            <a:extLst>
              <a:ext uri="{FF2B5EF4-FFF2-40B4-BE49-F238E27FC236}">
                <a16:creationId xmlns:a16="http://schemas.microsoft.com/office/drawing/2014/main" id="{1C0FEDDE-5384-E62A-CB1F-D42DB317EB04}"/>
              </a:ext>
            </a:extLst>
          </p:cNvPr>
          <p:cNvSpPr txBox="1"/>
          <p:nvPr/>
        </p:nvSpPr>
        <p:spPr>
          <a:xfrm>
            <a:off x="298291" y="1940570"/>
            <a:ext cx="4586860" cy="2031325"/>
          </a:xfrm>
          <a:prstGeom prst="rect">
            <a:avLst/>
          </a:prstGeom>
          <a:noFill/>
        </p:spPr>
        <p:txBody>
          <a:bodyPr wrap="square">
            <a:spAutoFit/>
          </a:bodyPr>
          <a:lstStyle/>
          <a:p>
            <a:pPr marL="179388" indent="-179388"/>
            <a:r>
              <a:rPr lang="it-IT" dirty="0"/>
              <a:t>-	Organizzazione, </a:t>
            </a:r>
            <a:r>
              <a:rPr lang="it-IT" b="1" dirty="0"/>
              <a:t>in collaborazione con l’Ordine degli Architetti, il seminario sulle “Distanze”, tema di rilevante attualità anche alla luce di recenti pronunce in contenziosi edilizi, in particolare in presenza di sopraelevazioni. Il seminario si terrà nella giornata di domani 7 giugno</a:t>
            </a:r>
            <a:r>
              <a:rPr lang="it-IT" dirty="0"/>
              <a:t>.</a:t>
            </a:r>
          </a:p>
        </p:txBody>
      </p:sp>
      <p:pic>
        <p:nvPicPr>
          <p:cNvPr id="9" name="Immagine 8" descr="Immagine che contiene testo, schermata, Carattere&#10;&#10;Descrizione generata automaticamente">
            <a:extLst>
              <a:ext uri="{FF2B5EF4-FFF2-40B4-BE49-F238E27FC236}">
                <a16:creationId xmlns:a16="http://schemas.microsoft.com/office/drawing/2014/main" id="{9104AE69-699E-E977-1557-9F08EAFFE4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7650" y="2148462"/>
            <a:ext cx="3003329" cy="4247254"/>
          </a:xfrm>
          <a:prstGeom prst="rect">
            <a:avLst/>
          </a:prstGeom>
        </p:spPr>
      </p:pic>
      <p:pic>
        <p:nvPicPr>
          <p:cNvPr id="11" name="Immagine 10" descr="Immagine che contiene testo, schermata, Carattere, documento&#10;&#10;Descrizione generata automaticamente">
            <a:extLst>
              <a:ext uri="{FF2B5EF4-FFF2-40B4-BE49-F238E27FC236}">
                <a16:creationId xmlns:a16="http://schemas.microsoft.com/office/drawing/2014/main" id="{53FD7831-0699-9DC2-6283-6AEC172EC1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7172" y="2148462"/>
            <a:ext cx="3003329" cy="4247254"/>
          </a:xfrm>
          <a:prstGeom prst="rect">
            <a:avLst/>
          </a:prstGeom>
        </p:spPr>
      </p:pic>
    </p:spTree>
    <p:extLst>
      <p:ext uri="{BB962C8B-B14F-4D97-AF65-F5344CB8AC3E}">
        <p14:creationId xmlns:p14="http://schemas.microsoft.com/office/powerpoint/2010/main" val="6712667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AA928865-00D1-CD33-CD7F-7CC044FE50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485" y="252008"/>
            <a:ext cx="1886678" cy="754671"/>
          </a:xfrm>
          <a:prstGeom prst="rect">
            <a:avLst/>
          </a:prstGeom>
        </p:spPr>
      </p:pic>
      <p:sp>
        <p:nvSpPr>
          <p:cNvPr id="9" name="CasellaDiTesto 8">
            <a:extLst>
              <a:ext uri="{FF2B5EF4-FFF2-40B4-BE49-F238E27FC236}">
                <a16:creationId xmlns:a16="http://schemas.microsoft.com/office/drawing/2014/main" id="{CD784D67-D01C-D83C-AC84-42E01BB7813F}"/>
              </a:ext>
            </a:extLst>
          </p:cNvPr>
          <p:cNvSpPr txBox="1"/>
          <p:nvPr/>
        </p:nvSpPr>
        <p:spPr>
          <a:xfrm>
            <a:off x="916462" y="1929753"/>
            <a:ext cx="9554313" cy="3539430"/>
          </a:xfrm>
          <a:prstGeom prst="rect">
            <a:avLst/>
          </a:prstGeom>
          <a:noFill/>
        </p:spPr>
        <p:txBody>
          <a:bodyPr wrap="square">
            <a:spAutoFit/>
          </a:bodyPr>
          <a:lstStyle/>
          <a:p>
            <a:r>
              <a:rPr lang="it-IT" sz="3200" dirty="0">
                <a:latin typeface="+mn-lt"/>
              </a:rPr>
              <a:t>QUESTIONI APERTE DA AFFRONTARE: </a:t>
            </a:r>
          </a:p>
          <a:p>
            <a:pPr marL="285750" indent="-285750">
              <a:buFont typeface="Arial" panose="020B0604020202020204" pitchFamily="34" charset="0"/>
              <a:buChar char="•"/>
            </a:pPr>
            <a:r>
              <a:rPr lang="it-IT" sz="2000" dirty="0">
                <a:ea typeface="+mj-ea"/>
                <a:cs typeface="+mj-cs"/>
              </a:rPr>
              <a:t>le valutazioni immobiliari all’interno delle consulenza tecniche d’ufficio</a:t>
            </a:r>
          </a:p>
          <a:p>
            <a:pPr marL="285750" indent="-285750">
              <a:buFont typeface="Arial" panose="020B0604020202020204" pitchFamily="34" charset="0"/>
              <a:buChar char="•"/>
            </a:pPr>
            <a:r>
              <a:rPr lang="it-IT" sz="2000" dirty="0">
                <a:ea typeface="+mj-ea"/>
                <a:cs typeface="+mj-cs"/>
              </a:rPr>
              <a:t>le verifiche su immobili oggetto di compravendita (regolarità edilizia, urbanistica e agibilità), alla luce dei numerosi contenziosi;</a:t>
            </a:r>
          </a:p>
          <a:p>
            <a:pPr marL="285750" indent="-285750">
              <a:buFont typeface="Arial" panose="020B0604020202020204" pitchFamily="34" charset="0"/>
              <a:buChar char="•"/>
            </a:pPr>
            <a:r>
              <a:rPr lang="it-IT" sz="2000" dirty="0">
                <a:ea typeface="+mj-ea"/>
                <a:cs typeface="+mj-cs"/>
              </a:rPr>
              <a:t>Lo «stato legittimo» dell’immobile alla luce del DL «Salva Casa»</a:t>
            </a:r>
          </a:p>
          <a:p>
            <a:endParaRPr lang="it-IT" sz="2000" dirty="0">
              <a:ea typeface="+mj-ea"/>
              <a:cs typeface="+mj-cs"/>
            </a:endParaRPr>
          </a:p>
          <a:p>
            <a:r>
              <a:rPr lang="it-IT" sz="3200" dirty="0"/>
              <a:t>ATTIVAZIONE DI CONFRONTI/COLLABORAZIONI</a:t>
            </a:r>
            <a:r>
              <a:rPr lang="it-IT" sz="2000" dirty="0">
                <a:latin typeface="+mn-lt"/>
              </a:rPr>
              <a:t>: </a:t>
            </a:r>
          </a:p>
          <a:p>
            <a:pPr marL="285750" indent="-285750">
              <a:buFont typeface="Arial" panose="020B0604020202020204" pitchFamily="34" charset="0"/>
              <a:buChar char="•"/>
            </a:pPr>
            <a:r>
              <a:rPr lang="it-IT" sz="2000" dirty="0">
                <a:ea typeface="+mj-ea"/>
                <a:cs typeface="+mj-cs"/>
              </a:rPr>
              <a:t>Incontro preliminare con Consiglio Notarile di Trento e Rovereto</a:t>
            </a:r>
          </a:p>
          <a:p>
            <a:pPr marL="285750" indent="-285750">
              <a:buFont typeface="Arial" panose="020B0604020202020204" pitchFamily="34" charset="0"/>
              <a:buChar char="•"/>
            </a:pPr>
            <a:r>
              <a:rPr lang="it-IT" sz="2000" dirty="0">
                <a:ea typeface="+mj-ea"/>
                <a:cs typeface="+mj-cs"/>
              </a:rPr>
              <a:t>Approfondimento con ordine architetti del tema «stato legittimo», nell’ambito della Commissione Urbanistica PAT</a:t>
            </a:r>
          </a:p>
        </p:txBody>
      </p:sp>
      <p:sp>
        <p:nvSpPr>
          <p:cNvPr id="2" name="CasellaDiTesto 1">
            <a:extLst>
              <a:ext uri="{FF2B5EF4-FFF2-40B4-BE49-F238E27FC236}">
                <a16:creationId xmlns:a16="http://schemas.microsoft.com/office/drawing/2014/main" id="{80D6025A-2CB5-6651-6B6C-5CAFD896297B}"/>
              </a:ext>
            </a:extLst>
          </p:cNvPr>
          <p:cNvSpPr txBox="1"/>
          <p:nvPr/>
        </p:nvSpPr>
        <p:spPr>
          <a:xfrm>
            <a:off x="2940424" y="322514"/>
            <a:ext cx="8140358" cy="1311128"/>
          </a:xfrm>
          <a:prstGeom prst="rect">
            <a:avLst/>
          </a:prstGeom>
          <a:noFill/>
        </p:spPr>
        <p:txBody>
          <a:bodyPr wrap="square">
            <a:spAutoFit/>
          </a:bodyPr>
          <a:lstStyle/>
          <a:p>
            <a:pPr algn="ctr">
              <a:lnSpc>
                <a:spcPct val="90000"/>
              </a:lnSpc>
              <a:spcBef>
                <a:spcPct val="0"/>
              </a:spcBef>
            </a:pPr>
            <a:r>
              <a:rPr lang="it-IT" sz="4400" b="1" dirty="0">
                <a:solidFill>
                  <a:srgbClr val="FF0000"/>
                </a:solidFill>
                <a:latin typeface="+mj-lt"/>
                <a:ea typeface="+mj-ea"/>
                <a:cs typeface="+mj-cs"/>
              </a:rPr>
              <a:t>Temi trasversali «ingegneria Forense-Urbanistica-Immobiliare»</a:t>
            </a:r>
          </a:p>
        </p:txBody>
      </p:sp>
    </p:spTree>
    <p:extLst>
      <p:ext uri="{BB962C8B-B14F-4D97-AF65-F5344CB8AC3E}">
        <p14:creationId xmlns:p14="http://schemas.microsoft.com/office/powerpoint/2010/main" val="4926466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8907E27E-FEB1-9FF3-5E61-B7D2D2A043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485" y="252008"/>
            <a:ext cx="1886678" cy="754671"/>
          </a:xfrm>
          <a:prstGeom prst="rect">
            <a:avLst/>
          </a:prstGeom>
        </p:spPr>
      </p:pic>
      <p:sp>
        <p:nvSpPr>
          <p:cNvPr id="7" name="Titolo 6">
            <a:extLst>
              <a:ext uri="{FF2B5EF4-FFF2-40B4-BE49-F238E27FC236}">
                <a16:creationId xmlns:a16="http://schemas.microsoft.com/office/drawing/2014/main" id="{66612B43-6087-5497-A02E-BC14A1EF8709}"/>
              </a:ext>
            </a:extLst>
          </p:cNvPr>
          <p:cNvSpPr txBox="1">
            <a:spLocks noGrp="1"/>
          </p:cNvSpPr>
          <p:nvPr>
            <p:ph type="title"/>
          </p:nvPr>
        </p:nvSpPr>
        <p:spPr>
          <a:xfrm>
            <a:off x="206296" y="2257698"/>
            <a:ext cx="6149121" cy="1200329"/>
          </a:xfrm>
          <a:prstGeom prst="rect">
            <a:avLst/>
          </a:prstGeom>
          <a:noFill/>
        </p:spPr>
        <p:txBody>
          <a:bodyPr wrap="square">
            <a:spAutoFit/>
          </a:bodyPr>
          <a:lstStyle/>
          <a:p>
            <a:pPr>
              <a:lnSpc>
                <a:spcPct val="90000"/>
              </a:lnSpc>
              <a:spcBef>
                <a:spcPct val="0"/>
              </a:spcBef>
            </a:pPr>
            <a:br>
              <a:rPr lang="it-IT" sz="4000" b="1" dirty="0">
                <a:solidFill>
                  <a:srgbClr val="FF0000"/>
                </a:solidFill>
                <a:latin typeface="+mj-lt"/>
                <a:ea typeface="+mj-ea"/>
                <a:cs typeface="+mj-cs"/>
              </a:rPr>
            </a:br>
            <a:r>
              <a:rPr lang="it-IT" sz="4000" b="1" dirty="0">
                <a:solidFill>
                  <a:srgbClr val="FF0000"/>
                </a:solidFill>
                <a:latin typeface="+mj-lt"/>
                <a:ea typeface="+mj-ea"/>
                <a:cs typeface="+mj-cs"/>
              </a:rPr>
              <a:t>richiesta del 14 maggio 2024</a:t>
            </a:r>
          </a:p>
        </p:txBody>
      </p:sp>
      <p:pic>
        <p:nvPicPr>
          <p:cNvPr id="9" name="Immagine 8">
            <a:extLst>
              <a:ext uri="{FF2B5EF4-FFF2-40B4-BE49-F238E27FC236}">
                <a16:creationId xmlns:a16="http://schemas.microsoft.com/office/drawing/2014/main" id="{3EBC928D-E816-A83A-6A25-56A0D4429F51}"/>
              </a:ext>
            </a:extLst>
          </p:cNvPr>
          <p:cNvPicPr>
            <a:picLocks noChangeAspect="1"/>
          </p:cNvPicPr>
          <p:nvPr/>
        </p:nvPicPr>
        <p:blipFill>
          <a:blip r:embed="rId3"/>
          <a:stretch>
            <a:fillRect/>
          </a:stretch>
        </p:blipFill>
        <p:spPr>
          <a:xfrm>
            <a:off x="6096000" y="1039534"/>
            <a:ext cx="5703886" cy="4778932"/>
          </a:xfrm>
          <a:prstGeom prst="rect">
            <a:avLst/>
          </a:prstGeom>
        </p:spPr>
      </p:pic>
      <p:sp>
        <p:nvSpPr>
          <p:cNvPr id="11" name="CasellaDiTesto 10">
            <a:extLst>
              <a:ext uri="{FF2B5EF4-FFF2-40B4-BE49-F238E27FC236}">
                <a16:creationId xmlns:a16="http://schemas.microsoft.com/office/drawing/2014/main" id="{D37EF219-7789-8CD2-2771-B0A3F9DE6BEA}"/>
              </a:ext>
            </a:extLst>
          </p:cNvPr>
          <p:cNvSpPr txBox="1"/>
          <p:nvPr/>
        </p:nvSpPr>
        <p:spPr>
          <a:xfrm>
            <a:off x="206296" y="3429000"/>
            <a:ext cx="6116444" cy="1754326"/>
          </a:xfrm>
          <a:prstGeom prst="rect">
            <a:avLst/>
          </a:prstGeom>
          <a:noFill/>
        </p:spPr>
        <p:txBody>
          <a:bodyPr wrap="square">
            <a:spAutoFit/>
          </a:bodyPr>
          <a:lstStyle/>
          <a:p>
            <a:pPr algn="just"/>
            <a:r>
              <a:rPr lang="it-IT" dirty="0"/>
              <a:t>ANALISI PROPOSTE SISTEMI INCENTIVANTI per chi come dipendente svolge attività professionale – comparto Sanitario- acquisizione forniture, beni e servizi</a:t>
            </a:r>
          </a:p>
          <a:p>
            <a:pPr algn="just"/>
            <a:r>
              <a:rPr lang="it-IT" dirty="0"/>
              <a:t>E tutti gli altri che usano il loro timbro per svolgere attività professionale (collaudi, verbali tecnici commissioni o di gara </a:t>
            </a:r>
            <a:r>
              <a:rPr lang="it-IT" dirty="0" err="1"/>
              <a:t>etc</a:t>
            </a:r>
            <a:r>
              <a:rPr lang="it-IT" dirty="0"/>
              <a:t> </a:t>
            </a:r>
            <a:r>
              <a:rPr lang="it-IT" dirty="0" err="1"/>
              <a:t>etc</a:t>
            </a:r>
            <a:r>
              <a:rPr lang="it-IT" dirty="0"/>
              <a:t>)</a:t>
            </a:r>
          </a:p>
        </p:txBody>
      </p:sp>
      <p:sp>
        <p:nvSpPr>
          <p:cNvPr id="2" name="Titolo 1">
            <a:extLst>
              <a:ext uri="{FF2B5EF4-FFF2-40B4-BE49-F238E27FC236}">
                <a16:creationId xmlns:a16="http://schemas.microsoft.com/office/drawing/2014/main" id="{A29571E7-1A3F-2DDE-B4FD-9EC57A7FDEE4}"/>
              </a:ext>
            </a:extLst>
          </p:cNvPr>
          <p:cNvSpPr txBox="1">
            <a:spLocks/>
          </p:cNvSpPr>
          <p:nvPr/>
        </p:nvSpPr>
        <p:spPr>
          <a:xfrm>
            <a:off x="1252538"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b="1" dirty="0">
                <a:solidFill>
                  <a:srgbClr val="FF0000"/>
                </a:solidFill>
              </a:rPr>
              <a:t>Le nostre commissioni</a:t>
            </a:r>
            <a:endParaRPr lang="it-IT" sz="1800" b="1" dirty="0">
              <a:solidFill>
                <a:srgbClr val="FF0000"/>
              </a:solidFill>
            </a:endParaRPr>
          </a:p>
        </p:txBody>
      </p:sp>
      <p:sp>
        <p:nvSpPr>
          <p:cNvPr id="3" name="CasellaDiTesto 2">
            <a:extLst>
              <a:ext uri="{FF2B5EF4-FFF2-40B4-BE49-F238E27FC236}">
                <a16:creationId xmlns:a16="http://schemas.microsoft.com/office/drawing/2014/main" id="{63892764-279A-3076-B7BE-D609190651BE}"/>
              </a:ext>
            </a:extLst>
          </p:cNvPr>
          <p:cNvSpPr txBox="1"/>
          <p:nvPr/>
        </p:nvSpPr>
        <p:spPr>
          <a:xfrm>
            <a:off x="91440" y="1251019"/>
            <a:ext cx="12191999" cy="861774"/>
          </a:xfrm>
          <a:prstGeom prst="rect">
            <a:avLst/>
          </a:prstGeom>
          <a:noFill/>
        </p:spPr>
        <p:txBody>
          <a:bodyPr wrap="square">
            <a:spAutoFit/>
          </a:bodyPr>
          <a:lstStyle/>
          <a:p>
            <a:r>
              <a:rPr lang="it-IT" sz="3200" b="1" dirty="0">
                <a:solidFill>
                  <a:srgbClr val="FF0000"/>
                </a:solidFill>
                <a:latin typeface="+mj-lt"/>
                <a:ea typeface="+mj-ea"/>
                <a:cs typeface="+mj-cs"/>
              </a:rPr>
              <a:t>Commissione ingegneri dipendenti</a:t>
            </a:r>
            <a:r>
              <a:rPr lang="it-IT" dirty="0"/>
              <a:t>,</a:t>
            </a:r>
          </a:p>
          <a:p>
            <a:r>
              <a:rPr lang="it-IT" dirty="0"/>
              <a:t> coordinata da Elena Rossi , referente per il consiglio Silvia Di Rosa</a:t>
            </a:r>
          </a:p>
        </p:txBody>
      </p:sp>
      <p:sp>
        <p:nvSpPr>
          <p:cNvPr id="6" name="CasellaDiTesto 5">
            <a:extLst>
              <a:ext uri="{FF2B5EF4-FFF2-40B4-BE49-F238E27FC236}">
                <a16:creationId xmlns:a16="http://schemas.microsoft.com/office/drawing/2014/main" id="{FE7EE601-77ED-4326-2326-868BFC059AC1}"/>
              </a:ext>
            </a:extLst>
          </p:cNvPr>
          <p:cNvSpPr txBox="1"/>
          <p:nvPr/>
        </p:nvSpPr>
        <p:spPr>
          <a:xfrm>
            <a:off x="668020" y="5598531"/>
            <a:ext cx="6172200" cy="584775"/>
          </a:xfrm>
          <a:prstGeom prst="rect">
            <a:avLst/>
          </a:prstGeom>
          <a:noFill/>
        </p:spPr>
        <p:txBody>
          <a:bodyPr wrap="square">
            <a:spAutoFit/>
          </a:bodyPr>
          <a:lstStyle/>
          <a:p>
            <a:r>
              <a:rPr lang="it-IT" sz="3200" b="1" dirty="0">
                <a:solidFill>
                  <a:srgbClr val="FF0000"/>
                </a:solidFill>
                <a:highlight>
                  <a:srgbClr val="FFFF00"/>
                </a:highlight>
                <a:latin typeface="+mj-lt"/>
                <a:ea typeface="+mj-ea"/>
                <a:cs typeface="+mj-cs"/>
              </a:rPr>
              <a:t>HANNO RISPOSTO + di 200 colleghi</a:t>
            </a:r>
            <a:endParaRPr lang="it-IT" sz="3200" dirty="0">
              <a:highlight>
                <a:srgbClr val="FFFF00"/>
              </a:highlight>
            </a:endParaRPr>
          </a:p>
        </p:txBody>
      </p:sp>
    </p:spTree>
    <p:extLst>
      <p:ext uri="{BB962C8B-B14F-4D97-AF65-F5344CB8AC3E}">
        <p14:creationId xmlns:p14="http://schemas.microsoft.com/office/powerpoint/2010/main" val="19687783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7C7C3A15-305D-2377-5864-42A0A98084F6}"/>
              </a:ext>
            </a:extLst>
          </p:cNvPr>
          <p:cNvSpPr txBox="1"/>
          <p:nvPr/>
        </p:nvSpPr>
        <p:spPr>
          <a:xfrm>
            <a:off x="136231" y="1509661"/>
            <a:ext cx="7452545" cy="3108543"/>
          </a:xfrm>
          <a:prstGeom prst="rect">
            <a:avLst/>
          </a:prstGeom>
          <a:noFill/>
        </p:spPr>
        <p:txBody>
          <a:bodyPr wrap="square">
            <a:spAutoFit/>
          </a:bodyPr>
          <a:lstStyle/>
          <a:p>
            <a:r>
              <a:rPr lang="it-IT" sz="3600" b="1" dirty="0">
                <a:solidFill>
                  <a:srgbClr val="FF0000"/>
                </a:solidFill>
                <a:latin typeface="+mj-lt"/>
                <a:ea typeface="+mj-ea"/>
                <a:cs typeface="+mj-cs"/>
              </a:rPr>
              <a:t>Commissione BIM</a:t>
            </a:r>
            <a:r>
              <a:rPr lang="it-IT" sz="2000" dirty="0"/>
              <a:t>,</a:t>
            </a:r>
          </a:p>
          <a:p>
            <a:r>
              <a:rPr lang="it-IT" sz="2000" dirty="0"/>
              <a:t>coordinata da Andrea </a:t>
            </a:r>
            <a:r>
              <a:rPr lang="it-IT" sz="2000" dirty="0" err="1"/>
              <a:t>Fronk</a:t>
            </a:r>
            <a:r>
              <a:rPr lang="it-IT" sz="2000" dirty="0"/>
              <a:t>, referente per il consiglio Alessandro Lettieri</a:t>
            </a:r>
          </a:p>
          <a:p>
            <a:endParaRPr lang="it-IT" sz="2000" b="1" dirty="0">
              <a:solidFill>
                <a:srgbClr val="FF0000"/>
              </a:solidFill>
              <a:latin typeface="Google Sans"/>
            </a:endParaRPr>
          </a:p>
          <a:p>
            <a:r>
              <a:rPr lang="it-IT" sz="2000" b="1" i="0" u="sng" dirty="0">
                <a:solidFill>
                  <a:srgbClr val="FF0000"/>
                </a:solidFill>
                <a:effectLst/>
                <a:latin typeface="Google Sans"/>
              </a:rPr>
              <a:t>BIM obbligatorio</a:t>
            </a:r>
            <a:r>
              <a:rPr lang="it-IT" sz="2000" b="1" i="0" u="sng" dirty="0">
                <a:solidFill>
                  <a:srgbClr val="FF0000"/>
                </a:solidFill>
                <a:effectLst/>
                <a:highlight>
                  <a:srgbClr val="FFFFFF"/>
                </a:highlight>
                <a:latin typeface="Google Sans"/>
              </a:rPr>
              <a:t> per le opere pubbliche oltre il milione di euro. </a:t>
            </a:r>
          </a:p>
          <a:p>
            <a:r>
              <a:rPr lang="it-IT" sz="2000" b="1" i="0" u="sng" dirty="0">
                <a:solidFill>
                  <a:srgbClr val="FF0000"/>
                </a:solidFill>
                <a:effectLst/>
                <a:highlight>
                  <a:srgbClr val="FFFFFF"/>
                </a:highlight>
                <a:latin typeface="Google Sans"/>
              </a:rPr>
              <a:t>Dal primo gennaio 2025</a:t>
            </a:r>
            <a:r>
              <a:rPr lang="it-IT" sz="2000" b="0" i="0" u="sng" dirty="0">
                <a:solidFill>
                  <a:srgbClr val="FF0000"/>
                </a:solidFill>
                <a:effectLst/>
                <a:highlight>
                  <a:srgbClr val="FFFFFF"/>
                </a:highlight>
                <a:latin typeface="Google Sans"/>
              </a:rPr>
              <a:t>, </a:t>
            </a:r>
            <a:r>
              <a:rPr lang="it-IT" sz="2000" b="0" i="0" u="sng" dirty="0">
                <a:solidFill>
                  <a:srgbClr val="FF0000"/>
                </a:solidFill>
                <a:effectLst/>
                <a:latin typeface="Google Sans"/>
              </a:rPr>
              <a:t>il BIM</a:t>
            </a:r>
            <a:r>
              <a:rPr lang="it-IT" sz="2000" b="0" i="0" u="sng" dirty="0">
                <a:solidFill>
                  <a:srgbClr val="FF0000"/>
                </a:solidFill>
                <a:effectLst/>
                <a:highlight>
                  <a:srgbClr val="FFFFFF"/>
                </a:highlight>
                <a:latin typeface="Google Sans"/>
              </a:rPr>
              <a:t> diventerà </a:t>
            </a:r>
            <a:r>
              <a:rPr lang="it-IT" sz="2000" b="0" i="0" u="sng" dirty="0">
                <a:solidFill>
                  <a:srgbClr val="FF0000"/>
                </a:solidFill>
                <a:effectLst/>
                <a:latin typeface="Google Sans"/>
              </a:rPr>
              <a:t>obbligatorio</a:t>
            </a:r>
            <a:r>
              <a:rPr lang="it-IT" sz="2000" b="0" i="0" u="sng" dirty="0">
                <a:solidFill>
                  <a:srgbClr val="FF0000"/>
                </a:solidFill>
                <a:effectLst/>
                <a:highlight>
                  <a:srgbClr val="FFFFFF"/>
                </a:highlight>
                <a:latin typeface="Google Sans"/>
              </a:rPr>
              <a:t> per tutti gli appalti pubblici relativi a lavori di costruzione, ristrutturazione </a:t>
            </a:r>
            <a:r>
              <a:rPr lang="it-IT" sz="2000" b="0" i="0" u="sng" dirty="0">
                <a:solidFill>
                  <a:srgbClr val="FF0000"/>
                </a:solidFill>
                <a:effectLst/>
                <a:latin typeface="Google Sans"/>
              </a:rPr>
              <a:t>e</a:t>
            </a:r>
            <a:r>
              <a:rPr lang="it-IT" sz="2000" b="0" i="0" u="sng" dirty="0">
                <a:solidFill>
                  <a:srgbClr val="FF0000"/>
                </a:solidFill>
                <a:effectLst/>
                <a:highlight>
                  <a:srgbClr val="FFFFFF"/>
                </a:highlight>
                <a:latin typeface="Google Sans"/>
              </a:rPr>
              <a:t> manutenzione di opere pubbliche con un importo superiore a un milione di euro</a:t>
            </a:r>
            <a:endParaRPr lang="it-IT" sz="2000" u="sng" dirty="0">
              <a:solidFill>
                <a:srgbClr val="FF0000"/>
              </a:solidFill>
            </a:endParaRPr>
          </a:p>
        </p:txBody>
      </p:sp>
      <p:pic>
        <p:nvPicPr>
          <p:cNvPr id="6" name="Immagine 5">
            <a:extLst>
              <a:ext uri="{FF2B5EF4-FFF2-40B4-BE49-F238E27FC236}">
                <a16:creationId xmlns:a16="http://schemas.microsoft.com/office/drawing/2014/main" id="{AB991913-5493-6883-E9C4-3DFF8FC09C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485" y="252008"/>
            <a:ext cx="1886678" cy="754671"/>
          </a:xfrm>
          <a:prstGeom prst="rect">
            <a:avLst/>
          </a:prstGeom>
        </p:spPr>
      </p:pic>
      <p:sp>
        <p:nvSpPr>
          <p:cNvPr id="12" name="CasellaDiTesto 11">
            <a:extLst>
              <a:ext uri="{FF2B5EF4-FFF2-40B4-BE49-F238E27FC236}">
                <a16:creationId xmlns:a16="http://schemas.microsoft.com/office/drawing/2014/main" id="{3FD0A1AF-0D34-4066-94BA-535859D6B6A1}"/>
              </a:ext>
            </a:extLst>
          </p:cNvPr>
          <p:cNvSpPr txBox="1"/>
          <p:nvPr/>
        </p:nvSpPr>
        <p:spPr>
          <a:xfrm>
            <a:off x="512769" y="5008799"/>
            <a:ext cx="10939347" cy="1754326"/>
          </a:xfrm>
          <a:prstGeom prst="rect">
            <a:avLst/>
          </a:prstGeom>
          <a:noFill/>
        </p:spPr>
        <p:txBody>
          <a:bodyPr wrap="square">
            <a:spAutoFit/>
          </a:bodyPr>
          <a:lstStyle/>
          <a:p>
            <a:r>
              <a:rPr lang="it-IT" b="1" i="0" dirty="0">
                <a:solidFill>
                  <a:srgbClr val="040C28"/>
                </a:solidFill>
                <a:effectLst/>
                <a:latin typeface="Google Sans"/>
              </a:rPr>
              <a:t>CORSO FRONTALE BIM – corso BASE REVIT BIM ARCHITECTURE</a:t>
            </a:r>
          </a:p>
          <a:p>
            <a:r>
              <a:rPr lang="it-IT" b="1" dirty="0">
                <a:solidFill>
                  <a:srgbClr val="040C28"/>
                </a:solidFill>
                <a:latin typeface="Google Sans"/>
              </a:rPr>
              <a:t>Dal 15 maggio 2024</a:t>
            </a:r>
          </a:p>
          <a:p>
            <a:endParaRPr lang="it-IT" b="1" dirty="0">
              <a:solidFill>
                <a:srgbClr val="040C28"/>
              </a:solidFill>
              <a:latin typeface="Google Sans"/>
            </a:endParaRPr>
          </a:p>
          <a:p>
            <a:r>
              <a:rPr lang="it-IT" b="1" dirty="0">
                <a:solidFill>
                  <a:srgbClr val="040C28"/>
                </a:solidFill>
                <a:latin typeface="Google Sans"/>
              </a:rPr>
              <a:t>CORSO FRONTALE BIM- corso AVANZATO REVIT BIM ARCHITECTURE</a:t>
            </a:r>
          </a:p>
          <a:p>
            <a:r>
              <a:rPr lang="it-IT" b="1" dirty="0">
                <a:solidFill>
                  <a:srgbClr val="040C28"/>
                </a:solidFill>
                <a:latin typeface="Google Sans"/>
              </a:rPr>
              <a:t>Dal 5 giugno 2024</a:t>
            </a:r>
          </a:p>
          <a:p>
            <a:endParaRPr lang="it-IT" dirty="0"/>
          </a:p>
        </p:txBody>
      </p:sp>
      <p:pic>
        <p:nvPicPr>
          <p:cNvPr id="14" name="Immagine 13">
            <a:extLst>
              <a:ext uri="{FF2B5EF4-FFF2-40B4-BE49-F238E27FC236}">
                <a16:creationId xmlns:a16="http://schemas.microsoft.com/office/drawing/2014/main" id="{2716A479-6B40-EDFC-C316-9F671B723A8C}"/>
              </a:ext>
            </a:extLst>
          </p:cNvPr>
          <p:cNvPicPr>
            <a:picLocks noChangeAspect="1"/>
          </p:cNvPicPr>
          <p:nvPr/>
        </p:nvPicPr>
        <p:blipFill>
          <a:blip r:embed="rId3"/>
          <a:stretch>
            <a:fillRect/>
          </a:stretch>
        </p:blipFill>
        <p:spPr>
          <a:xfrm>
            <a:off x="7817005" y="528297"/>
            <a:ext cx="3999383" cy="6084274"/>
          </a:xfrm>
          <a:prstGeom prst="rect">
            <a:avLst/>
          </a:prstGeom>
        </p:spPr>
      </p:pic>
      <p:sp>
        <p:nvSpPr>
          <p:cNvPr id="7" name="CasellaDiTesto 6">
            <a:extLst>
              <a:ext uri="{FF2B5EF4-FFF2-40B4-BE49-F238E27FC236}">
                <a16:creationId xmlns:a16="http://schemas.microsoft.com/office/drawing/2014/main" id="{0F9D8781-3FFD-5A67-1CEB-A112A76126E3}"/>
              </a:ext>
            </a:extLst>
          </p:cNvPr>
          <p:cNvSpPr txBox="1"/>
          <p:nvPr/>
        </p:nvSpPr>
        <p:spPr>
          <a:xfrm>
            <a:off x="2184400" y="260011"/>
            <a:ext cx="6096000" cy="769441"/>
          </a:xfrm>
          <a:prstGeom prst="rect">
            <a:avLst/>
          </a:prstGeom>
          <a:noFill/>
        </p:spPr>
        <p:txBody>
          <a:bodyPr wrap="square">
            <a:spAutoFit/>
          </a:bodyPr>
          <a:lstStyle/>
          <a:p>
            <a:pPr algn="ctr"/>
            <a:r>
              <a:rPr lang="it-IT" sz="4400" b="1" dirty="0">
                <a:solidFill>
                  <a:srgbClr val="FF0000"/>
                </a:solidFill>
                <a:latin typeface="+mj-lt"/>
                <a:ea typeface="+mj-ea"/>
                <a:cs typeface="+mj-cs"/>
              </a:rPr>
              <a:t>Le nostre commissioni</a:t>
            </a:r>
          </a:p>
        </p:txBody>
      </p:sp>
    </p:spTree>
    <p:extLst>
      <p:ext uri="{BB962C8B-B14F-4D97-AF65-F5344CB8AC3E}">
        <p14:creationId xmlns:p14="http://schemas.microsoft.com/office/powerpoint/2010/main" val="11980373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0B51D465-860C-F221-08F6-795AFD06D411}"/>
              </a:ext>
            </a:extLst>
          </p:cNvPr>
          <p:cNvSpPr txBox="1"/>
          <p:nvPr/>
        </p:nvSpPr>
        <p:spPr>
          <a:xfrm>
            <a:off x="111512" y="2262103"/>
            <a:ext cx="11742234" cy="3693319"/>
          </a:xfrm>
          <a:prstGeom prst="rect">
            <a:avLst/>
          </a:prstGeom>
          <a:noFill/>
        </p:spPr>
        <p:txBody>
          <a:bodyPr wrap="square">
            <a:spAutoFit/>
          </a:bodyPr>
          <a:lstStyle/>
          <a:p>
            <a:pPr marL="342900" lvl="0" indent="-342900">
              <a:buFont typeface="Symbol" panose="05050102010706020507" pitchFamily="18" charset="2"/>
              <a:buChar char=""/>
            </a:pPr>
            <a:r>
              <a:rPr lang="it-IT" sz="1800" b="1" dirty="0">
                <a:effectLst/>
                <a:latin typeface="Calibri" panose="020F0502020204030204" pitchFamily="34" charset="0"/>
                <a:ea typeface="Calibri" panose="020F0502020204030204" pitchFamily="34" charset="0"/>
                <a:cs typeface="Times New Roman" panose="02020603050405020304" pitchFamily="18" charset="0"/>
              </a:rPr>
              <a:t>Convenzione con un partner esterno</a:t>
            </a:r>
            <a:r>
              <a:rPr lang="it-IT" sz="1800" dirty="0">
                <a:effectLst/>
                <a:latin typeface="Calibri" panose="020F0502020204030204" pitchFamily="34" charset="0"/>
                <a:ea typeface="Calibri" panose="020F0502020204030204" pitchFamily="34" charset="0"/>
                <a:cs typeface="Times New Roman" panose="02020603050405020304" pitchFamily="18" charset="0"/>
              </a:rPr>
              <a:t>, Systema, per </a:t>
            </a:r>
            <a:r>
              <a:rPr lang="it-IT" sz="1800" b="1" dirty="0">
                <a:effectLst/>
                <a:latin typeface="Calibri" panose="020F0502020204030204" pitchFamily="34" charset="0"/>
                <a:ea typeface="Calibri" panose="020F0502020204030204" pitchFamily="34" charset="0"/>
                <a:cs typeface="Times New Roman" panose="02020603050405020304" pitchFamily="18" charset="0"/>
              </a:rPr>
              <a:t>la promozione di corsi di preparazione all’esame di certificazione</a:t>
            </a:r>
            <a:r>
              <a:rPr lang="it-IT" sz="1800" dirty="0">
                <a:effectLst/>
                <a:latin typeface="Calibri" panose="020F0502020204030204" pitchFamily="34" charset="0"/>
                <a:ea typeface="Calibri" panose="020F0502020204030204" pitchFamily="34" charset="0"/>
                <a:cs typeface="Times New Roman" panose="02020603050405020304" pitchFamily="18" charset="0"/>
              </a:rPr>
              <a:t> per le figure del BIM </a:t>
            </a:r>
            <a:r>
              <a:rPr lang="it-IT" sz="1800" dirty="0" err="1">
                <a:effectLst/>
                <a:latin typeface="Calibri" panose="020F0502020204030204" pitchFamily="34" charset="0"/>
                <a:ea typeface="Calibri" panose="020F0502020204030204" pitchFamily="34" charset="0"/>
                <a:cs typeface="Times New Roman" panose="02020603050405020304" pitchFamily="18" charset="0"/>
              </a:rPr>
              <a:t>Specialist</a:t>
            </a:r>
            <a:r>
              <a:rPr lang="it-IT" sz="1800" dirty="0">
                <a:effectLst/>
                <a:latin typeface="Calibri" panose="020F0502020204030204" pitchFamily="34" charset="0"/>
                <a:ea typeface="Calibri" panose="020F0502020204030204" pitchFamily="34" charset="0"/>
                <a:cs typeface="Times New Roman" panose="02020603050405020304" pitchFamily="18" charset="0"/>
              </a:rPr>
              <a:t>, BIM Coordinator, BIM Manager e CDE Manager. La convenzione comprende anche la </a:t>
            </a:r>
            <a:r>
              <a:rPr lang="it-IT" sz="1800" b="1" dirty="0">
                <a:effectLst/>
                <a:latin typeface="Calibri" panose="020F0502020204030204" pitchFamily="34" charset="0"/>
                <a:ea typeface="Calibri" panose="020F0502020204030204" pitchFamily="34" charset="0"/>
                <a:cs typeface="Times New Roman" panose="02020603050405020304" pitchFamily="18" charset="0"/>
              </a:rPr>
              <a:t>possibilità di partecipare a sessioni d’esame, in presenza o in remoto, a prezzi di vantaggio</a:t>
            </a:r>
            <a:r>
              <a:rPr lang="it-IT" sz="1800" dirty="0">
                <a:effectLst/>
                <a:latin typeface="Calibri" panose="020F0502020204030204" pitchFamily="34" charset="0"/>
                <a:ea typeface="Calibri" panose="020F0502020204030204" pitchFamily="34" charset="0"/>
                <a:cs typeface="Times New Roman" panose="02020603050405020304" pitchFamily="18" charset="0"/>
              </a:rPr>
              <a:t> riservati agli iscritti all’Ordine degli Ingegneri di Trento. Il partner è stato individuato con il criterio dell’offerta più vantaggiosa, dopo aver contattato e raccolto diverse proposte ed offerte. L’ente di certificazione che opera in sinergia con il partner Systema è ICMQ</a:t>
            </a:r>
          </a:p>
          <a:p>
            <a:pPr marL="342900" lvl="0" indent="-342900">
              <a:spcAft>
                <a:spcPts val="800"/>
              </a:spcAft>
              <a:buFont typeface="Symbol" panose="05050102010706020507" pitchFamily="18" charset="2"/>
              <a:buChar char=""/>
            </a:pPr>
            <a:r>
              <a:rPr lang="it-IT" sz="1800" dirty="0">
                <a:effectLst/>
                <a:latin typeface="Calibri" panose="020F0502020204030204" pitchFamily="34" charset="0"/>
                <a:ea typeface="Calibri" panose="020F0502020204030204" pitchFamily="34" charset="0"/>
                <a:cs typeface="Times New Roman" panose="02020603050405020304" pitchFamily="18" charset="0"/>
              </a:rPr>
              <a:t>Organizzazione di un </a:t>
            </a:r>
            <a:r>
              <a:rPr lang="it-IT" sz="1800" b="1" dirty="0">
                <a:effectLst/>
                <a:latin typeface="Calibri" panose="020F0502020204030204" pitchFamily="34" charset="0"/>
                <a:ea typeface="Calibri" panose="020F0502020204030204" pitchFamily="34" charset="0"/>
                <a:cs typeface="Times New Roman" panose="02020603050405020304" pitchFamily="18" charset="0"/>
              </a:rPr>
              <a:t>convegno formativo sulla metodologia BIM dedicato alle Pubbliche Amministrazioni</a:t>
            </a:r>
            <a:r>
              <a:rPr lang="it-IT" sz="1800" dirty="0">
                <a:effectLst/>
                <a:latin typeface="Calibri" panose="020F0502020204030204" pitchFamily="34" charset="0"/>
                <a:ea typeface="Calibri" panose="020F0502020204030204" pitchFamily="34" charset="0"/>
                <a:cs typeface="Times New Roman" panose="02020603050405020304" pitchFamily="18" charset="0"/>
              </a:rPr>
              <a:t>. L’evento, tenutosi il 5 ottobre presso la Fondazione </a:t>
            </a:r>
            <a:r>
              <a:rPr lang="it-IT" sz="1800" dirty="0" err="1">
                <a:effectLst/>
                <a:latin typeface="Calibri" panose="020F0502020204030204" pitchFamily="34" charset="0"/>
                <a:ea typeface="Calibri" panose="020F0502020204030204" pitchFamily="34" charset="0"/>
                <a:cs typeface="Times New Roman" panose="02020603050405020304" pitchFamily="18" charset="0"/>
              </a:rPr>
              <a:t>Caritro</a:t>
            </a:r>
            <a:r>
              <a:rPr lang="it-IT" sz="1800" dirty="0">
                <a:effectLst/>
                <a:latin typeface="Calibri" panose="020F0502020204030204" pitchFamily="34" charset="0"/>
                <a:ea typeface="Calibri" panose="020F0502020204030204" pitchFamily="34" charset="0"/>
                <a:cs typeface="Times New Roman" panose="02020603050405020304" pitchFamily="18" charset="0"/>
              </a:rPr>
              <a:t>, ha ottenuto il patrocinio di diversi stakeholders chiave, sia locali (Polo Edilizia 4.0, </a:t>
            </a:r>
            <a:r>
              <a:rPr lang="it-IT" sz="1800" dirty="0" err="1">
                <a:effectLst/>
                <a:latin typeface="Calibri" panose="020F0502020204030204" pitchFamily="34" charset="0"/>
                <a:ea typeface="Calibri" panose="020F0502020204030204" pitchFamily="34" charset="0"/>
                <a:cs typeface="Times New Roman" panose="02020603050405020304" pitchFamily="18" charset="0"/>
              </a:rPr>
              <a:t>Habitech</a:t>
            </a:r>
            <a:r>
              <a:rPr lang="it-IT" sz="1800" dirty="0">
                <a:effectLst/>
                <a:latin typeface="Calibri" panose="020F0502020204030204" pitchFamily="34" charset="0"/>
                <a:ea typeface="Calibri" panose="020F0502020204030204" pitchFamily="34" charset="0"/>
                <a:cs typeface="Times New Roman" panose="02020603050405020304" pitchFamily="18" charset="0"/>
              </a:rPr>
              <a:t>) sia nazionali (</a:t>
            </a:r>
            <a:r>
              <a:rPr lang="it-IT" sz="1800" dirty="0" err="1">
                <a:effectLst/>
                <a:latin typeface="Calibri" panose="020F0502020204030204" pitchFamily="34" charset="0"/>
                <a:ea typeface="Calibri" panose="020F0502020204030204" pitchFamily="34" charset="0"/>
                <a:cs typeface="Times New Roman" panose="02020603050405020304" pitchFamily="18" charset="0"/>
              </a:rPr>
              <a:t>Assobim</a:t>
            </a:r>
            <a:r>
              <a:rPr lang="it-IT" sz="1800" dirty="0">
                <a:effectLst/>
                <a:latin typeface="Calibri" panose="020F0502020204030204" pitchFamily="34" charset="0"/>
                <a:ea typeface="Calibri" panose="020F0502020204030204" pitchFamily="34" charset="0"/>
                <a:cs typeface="Times New Roman" panose="02020603050405020304" pitchFamily="18" charset="0"/>
              </a:rPr>
              <a:t>) e ha visto il coinvolgimento nel panel anche della Provincia di Trento, che ha portato il proprio punto di vista ed esperienza offrendo anche la propria disponibilità ad organizzare in futuro un percorso condiviso per l’implementazione del BIM con l’intera filiera trentina delle costruzioni. L’evento ha ottenuto un buon successo accogliendo un numero di partecipanti più alto dei posti previsti, raccogliendo inoltre un ottimo feedback per quanto riguarda i contenuti e gli argomenti trattati</a:t>
            </a:r>
          </a:p>
        </p:txBody>
      </p:sp>
      <p:pic>
        <p:nvPicPr>
          <p:cNvPr id="6" name="Immagine 5">
            <a:extLst>
              <a:ext uri="{FF2B5EF4-FFF2-40B4-BE49-F238E27FC236}">
                <a16:creationId xmlns:a16="http://schemas.microsoft.com/office/drawing/2014/main" id="{8634DA2A-4F59-C5BE-7C65-98DCBF9C50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485" y="252008"/>
            <a:ext cx="1886678" cy="754671"/>
          </a:xfrm>
          <a:prstGeom prst="rect">
            <a:avLst/>
          </a:prstGeom>
        </p:spPr>
      </p:pic>
      <p:sp>
        <p:nvSpPr>
          <p:cNvPr id="7" name="Titolo 1">
            <a:extLst>
              <a:ext uri="{FF2B5EF4-FFF2-40B4-BE49-F238E27FC236}">
                <a16:creationId xmlns:a16="http://schemas.microsoft.com/office/drawing/2014/main" id="{0E56E4E2-AE25-1FFB-506A-B2F3BB636DD4}"/>
              </a:ext>
            </a:extLst>
          </p:cNvPr>
          <p:cNvSpPr>
            <a:spLocks noGrp="1"/>
          </p:cNvSpPr>
          <p:nvPr>
            <p:ph type="title"/>
          </p:nvPr>
        </p:nvSpPr>
        <p:spPr>
          <a:xfrm>
            <a:off x="1167348" y="122663"/>
            <a:ext cx="7898593" cy="1325563"/>
          </a:xfrm>
        </p:spPr>
        <p:txBody>
          <a:bodyPr/>
          <a:lstStyle/>
          <a:p>
            <a:pPr algn="ctr"/>
            <a:r>
              <a:rPr lang="it-IT" b="1" dirty="0">
                <a:solidFill>
                  <a:srgbClr val="FF0000"/>
                </a:solidFill>
              </a:rPr>
              <a:t>Ancora sul BIM….</a:t>
            </a:r>
            <a:endParaRPr lang="it-IT" sz="1800" b="1" dirty="0">
              <a:solidFill>
                <a:srgbClr val="FF0000"/>
              </a:solidFill>
            </a:endParaRPr>
          </a:p>
        </p:txBody>
      </p:sp>
    </p:spTree>
    <p:extLst>
      <p:ext uri="{BB962C8B-B14F-4D97-AF65-F5344CB8AC3E}">
        <p14:creationId xmlns:p14="http://schemas.microsoft.com/office/powerpoint/2010/main" val="34078999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7C7C3A15-305D-2377-5864-42A0A98084F6}"/>
              </a:ext>
            </a:extLst>
          </p:cNvPr>
          <p:cNvSpPr txBox="1"/>
          <p:nvPr/>
        </p:nvSpPr>
        <p:spPr>
          <a:xfrm>
            <a:off x="136231" y="1509661"/>
            <a:ext cx="7452545" cy="3908762"/>
          </a:xfrm>
          <a:prstGeom prst="rect">
            <a:avLst/>
          </a:prstGeom>
          <a:noFill/>
        </p:spPr>
        <p:txBody>
          <a:bodyPr wrap="square">
            <a:spAutoFit/>
          </a:bodyPr>
          <a:lstStyle/>
          <a:p>
            <a:r>
              <a:rPr lang="it-IT" sz="3600" b="1" dirty="0">
                <a:solidFill>
                  <a:srgbClr val="FF0000"/>
                </a:solidFill>
                <a:latin typeface="+mj-lt"/>
                <a:ea typeface="+mj-ea"/>
                <a:cs typeface="+mj-cs"/>
              </a:rPr>
              <a:t>Commissione CULTURA </a:t>
            </a:r>
            <a:endParaRPr lang="it-IT" sz="2000" dirty="0"/>
          </a:p>
          <a:p>
            <a:r>
              <a:rPr lang="it-IT" sz="2000" dirty="0"/>
              <a:t> coordinata da Valentina Eccher, referente per il consiglio Silvia Filz</a:t>
            </a:r>
          </a:p>
          <a:p>
            <a:endParaRPr lang="it-IT" sz="2000" dirty="0"/>
          </a:p>
          <a:p>
            <a:r>
              <a:rPr lang="it-IT" sz="2000" dirty="0"/>
              <a:t>INIZIATIVA  </a:t>
            </a:r>
            <a:r>
              <a:rPr lang="it-IT" sz="3200" b="1" dirty="0"/>
              <a:t>«OPERE DI INGEGNO»</a:t>
            </a:r>
          </a:p>
          <a:p>
            <a:r>
              <a:rPr lang="it-IT" sz="2000" dirty="0"/>
              <a:t>Da un’idea </a:t>
            </a:r>
            <a:r>
              <a:rPr lang="it-IT" sz="2000" dirty="0" err="1"/>
              <a:t>dell’ing</a:t>
            </a:r>
            <a:r>
              <a:rPr lang="it-IT" sz="2000" dirty="0"/>
              <a:t>. </a:t>
            </a:r>
            <a:r>
              <a:rPr lang="it-IT" sz="2000" b="1" dirty="0">
                <a:solidFill>
                  <a:srgbClr val="FF0000"/>
                </a:solidFill>
              </a:rPr>
              <a:t>Francesco Azzali , </a:t>
            </a:r>
            <a:r>
              <a:rPr lang="it-IT" sz="2000" dirty="0"/>
              <a:t>dell’</a:t>
            </a:r>
            <a:r>
              <a:rPr lang="it-IT" sz="2000" dirty="0" err="1"/>
              <a:t>ing.ra</a:t>
            </a:r>
            <a:r>
              <a:rPr lang="it-IT" sz="2000" dirty="0"/>
              <a:t> </a:t>
            </a:r>
            <a:r>
              <a:rPr lang="it-IT" sz="2000" b="1" dirty="0">
                <a:solidFill>
                  <a:srgbClr val="FF0000"/>
                </a:solidFill>
              </a:rPr>
              <a:t>Valentina Eccher e </a:t>
            </a:r>
            <a:r>
              <a:rPr lang="it-IT" sz="2000" dirty="0" err="1"/>
              <a:t>dall’ing</a:t>
            </a:r>
            <a:r>
              <a:rPr lang="it-IT" sz="2000" dirty="0"/>
              <a:t>. </a:t>
            </a:r>
            <a:r>
              <a:rPr lang="it-IT" sz="2000" b="1" dirty="0">
                <a:solidFill>
                  <a:srgbClr val="FF0000"/>
                </a:solidFill>
              </a:rPr>
              <a:t>Paolo </a:t>
            </a:r>
            <a:r>
              <a:rPr lang="it-IT" sz="2000" b="1" dirty="0" err="1">
                <a:solidFill>
                  <a:srgbClr val="FF0000"/>
                </a:solidFill>
              </a:rPr>
              <a:t>Montagni</a:t>
            </a:r>
            <a:r>
              <a:rPr lang="it-IT" sz="2000" b="1" dirty="0">
                <a:solidFill>
                  <a:srgbClr val="FF0000"/>
                </a:solidFill>
              </a:rPr>
              <a:t> </a:t>
            </a:r>
            <a:r>
              <a:rPr lang="it-IT" sz="2000" dirty="0"/>
              <a:t>in collaborazione con il Collegio degli Ingegneri del Trentino</a:t>
            </a:r>
          </a:p>
          <a:p>
            <a:endParaRPr lang="it-IT" sz="2000" dirty="0"/>
          </a:p>
          <a:p>
            <a:r>
              <a:rPr lang="it-IT" sz="2000" dirty="0"/>
              <a:t>Comitato scientifico costituito dall’</a:t>
            </a:r>
            <a:r>
              <a:rPr lang="it-IT" sz="2000" b="1" dirty="0" err="1">
                <a:solidFill>
                  <a:srgbClr val="FF0000"/>
                </a:solidFill>
              </a:rPr>
              <a:t>ing.ra</a:t>
            </a:r>
            <a:r>
              <a:rPr lang="it-IT" sz="2000" b="1" dirty="0">
                <a:solidFill>
                  <a:srgbClr val="FF0000"/>
                </a:solidFill>
              </a:rPr>
              <a:t> Tullia Iori, dal fisico Alessandro Garofalo e </a:t>
            </a:r>
            <a:r>
              <a:rPr lang="it-IT" sz="2000" b="1" dirty="0" err="1">
                <a:solidFill>
                  <a:srgbClr val="FF0000"/>
                </a:solidFill>
              </a:rPr>
              <a:t>dall’ing</a:t>
            </a:r>
            <a:r>
              <a:rPr lang="it-IT" sz="2000" b="1" dirty="0">
                <a:solidFill>
                  <a:srgbClr val="FF0000"/>
                </a:solidFill>
              </a:rPr>
              <a:t>. Stefano Odorizzi</a:t>
            </a:r>
            <a:r>
              <a:rPr lang="it-IT" sz="2000" dirty="0"/>
              <a:t>.</a:t>
            </a:r>
          </a:p>
          <a:p>
            <a:endParaRPr lang="it-IT" sz="2000" b="1" dirty="0">
              <a:solidFill>
                <a:srgbClr val="FF0000"/>
              </a:solidFill>
              <a:latin typeface="Google Sans"/>
            </a:endParaRPr>
          </a:p>
        </p:txBody>
      </p:sp>
      <p:pic>
        <p:nvPicPr>
          <p:cNvPr id="6" name="Immagine 5">
            <a:extLst>
              <a:ext uri="{FF2B5EF4-FFF2-40B4-BE49-F238E27FC236}">
                <a16:creationId xmlns:a16="http://schemas.microsoft.com/office/drawing/2014/main" id="{AB991913-5493-6883-E9C4-3DFF8FC09C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485" y="252008"/>
            <a:ext cx="1886678" cy="754671"/>
          </a:xfrm>
          <a:prstGeom prst="rect">
            <a:avLst/>
          </a:prstGeom>
        </p:spPr>
      </p:pic>
      <p:sp>
        <p:nvSpPr>
          <p:cNvPr id="7" name="CasellaDiTesto 6">
            <a:extLst>
              <a:ext uri="{FF2B5EF4-FFF2-40B4-BE49-F238E27FC236}">
                <a16:creationId xmlns:a16="http://schemas.microsoft.com/office/drawing/2014/main" id="{0F9D8781-3FFD-5A67-1CEB-A112A76126E3}"/>
              </a:ext>
            </a:extLst>
          </p:cNvPr>
          <p:cNvSpPr txBox="1"/>
          <p:nvPr/>
        </p:nvSpPr>
        <p:spPr>
          <a:xfrm>
            <a:off x="1983470" y="252008"/>
            <a:ext cx="6096000" cy="769441"/>
          </a:xfrm>
          <a:prstGeom prst="rect">
            <a:avLst/>
          </a:prstGeom>
          <a:noFill/>
        </p:spPr>
        <p:txBody>
          <a:bodyPr wrap="square">
            <a:spAutoFit/>
          </a:bodyPr>
          <a:lstStyle/>
          <a:p>
            <a:pPr algn="ctr"/>
            <a:r>
              <a:rPr lang="it-IT" sz="4400" b="1" dirty="0">
                <a:solidFill>
                  <a:srgbClr val="FF0000"/>
                </a:solidFill>
                <a:latin typeface="+mj-lt"/>
                <a:ea typeface="+mj-ea"/>
                <a:cs typeface="+mj-cs"/>
              </a:rPr>
              <a:t>Le nostre commissioni</a:t>
            </a:r>
          </a:p>
        </p:txBody>
      </p:sp>
      <p:pic>
        <p:nvPicPr>
          <p:cNvPr id="3" name="Immagine 2">
            <a:extLst>
              <a:ext uri="{FF2B5EF4-FFF2-40B4-BE49-F238E27FC236}">
                <a16:creationId xmlns:a16="http://schemas.microsoft.com/office/drawing/2014/main" id="{1A15FB6E-0F34-05A1-E17D-6D896BD66FDD}"/>
              </a:ext>
            </a:extLst>
          </p:cNvPr>
          <p:cNvPicPr>
            <a:picLocks noChangeAspect="1"/>
          </p:cNvPicPr>
          <p:nvPr/>
        </p:nvPicPr>
        <p:blipFill>
          <a:blip r:embed="rId3"/>
          <a:stretch>
            <a:fillRect/>
          </a:stretch>
        </p:blipFill>
        <p:spPr>
          <a:xfrm>
            <a:off x="7588776" y="156770"/>
            <a:ext cx="4399280" cy="6701230"/>
          </a:xfrm>
          <a:prstGeom prst="rect">
            <a:avLst/>
          </a:prstGeom>
        </p:spPr>
      </p:pic>
    </p:spTree>
    <p:extLst>
      <p:ext uri="{BB962C8B-B14F-4D97-AF65-F5344CB8AC3E}">
        <p14:creationId xmlns:p14="http://schemas.microsoft.com/office/powerpoint/2010/main" val="7786081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7C7C3A15-305D-2377-5864-42A0A98084F6}"/>
              </a:ext>
            </a:extLst>
          </p:cNvPr>
          <p:cNvSpPr txBox="1"/>
          <p:nvPr/>
        </p:nvSpPr>
        <p:spPr>
          <a:xfrm>
            <a:off x="136231" y="1174381"/>
            <a:ext cx="5848009" cy="5786199"/>
          </a:xfrm>
          <a:prstGeom prst="rect">
            <a:avLst/>
          </a:prstGeom>
          <a:noFill/>
        </p:spPr>
        <p:txBody>
          <a:bodyPr wrap="square">
            <a:spAutoFit/>
          </a:bodyPr>
          <a:lstStyle/>
          <a:p>
            <a:r>
              <a:rPr lang="it-IT" sz="3600" b="1" dirty="0">
                <a:solidFill>
                  <a:srgbClr val="FF0000"/>
                </a:solidFill>
                <a:latin typeface="+mj-lt"/>
                <a:ea typeface="+mj-ea"/>
                <a:cs typeface="+mj-cs"/>
              </a:rPr>
              <a:t>Commissione INNOVAZIONE</a:t>
            </a:r>
            <a:r>
              <a:rPr lang="it-IT" sz="2000" dirty="0"/>
              <a:t>,  coordinata da Roberta Denisi e Carmelo Ferrante, referente per il consiglio Stefano Menapace</a:t>
            </a:r>
          </a:p>
          <a:p>
            <a:endParaRPr lang="it-IT" sz="2000" dirty="0"/>
          </a:p>
          <a:p>
            <a:r>
              <a:rPr lang="it-IT" dirty="0">
                <a:latin typeface="Calibri" panose="020F0502020204030204" pitchFamily="34" charset="0"/>
                <a:ea typeface="Calibri" panose="020F0502020204030204" pitchFamily="34" charset="0"/>
              </a:rPr>
              <a:t>L</a:t>
            </a:r>
            <a:r>
              <a:rPr lang="it-IT" sz="1800" dirty="0">
                <a:effectLst/>
                <a:latin typeface="Calibri" panose="020F0502020204030204" pitchFamily="34" charset="0"/>
                <a:ea typeface="Calibri" panose="020F0502020204030204" pitchFamily="34" charset="0"/>
              </a:rPr>
              <a:t>a giornata innovazione del 2024 che si terrà </a:t>
            </a:r>
            <a:r>
              <a:rPr lang="it-IT" sz="1800" b="1" dirty="0">
                <a:effectLst/>
                <a:latin typeface="Calibri" panose="020F0502020204030204" pitchFamily="34" charset="0"/>
                <a:ea typeface="Calibri" panose="020F0502020204030204" pitchFamily="34" charset="0"/>
              </a:rPr>
              <a:t>il 26 settembre dal titolo “Il mondo che verrà”</a:t>
            </a:r>
            <a:r>
              <a:rPr lang="it-IT" sz="2000" dirty="0">
                <a:effectLst/>
                <a:latin typeface="Calibri" panose="020F0502020204030204" pitchFamily="34" charset="0"/>
                <a:ea typeface="Calibri" panose="020F0502020204030204" pitchFamily="34" charset="0"/>
              </a:rPr>
              <a:t> </a:t>
            </a:r>
            <a:r>
              <a:rPr lang="it-IT" dirty="0">
                <a:latin typeface="Calibri" panose="020F0502020204030204" pitchFamily="34" charset="0"/>
                <a:ea typeface="Calibri" panose="020F0502020204030204" pitchFamily="34" charset="0"/>
              </a:rPr>
              <a:t>quest’anno avremo </a:t>
            </a:r>
            <a:r>
              <a:rPr lang="it-IT" b="1" dirty="0">
                <a:latin typeface="Calibri" panose="020F0502020204030204" pitchFamily="34" charset="0"/>
                <a:ea typeface="Calibri" panose="020F0502020204030204" pitchFamily="34" charset="0"/>
              </a:rPr>
              <a:t>Alexander </a:t>
            </a:r>
            <a:r>
              <a:rPr lang="it-IT" b="1" dirty="0" err="1">
                <a:latin typeface="Calibri" panose="020F0502020204030204" pitchFamily="34" charset="0"/>
                <a:ea typeface="Calibri" panose="020F0502020204030204" pitchFamily="34" charset="0"/>
              </a:rPr>
              <a:t>Osterwalder</a:t>
            </a:r>
            <a:r>
              <a:rPr lang="it-IT" dirty="0">
                <a:latin typeface="Calibri" panose="020F0502020204030204" pitchFamily="34" charset="0"/>
                <a:ea typeface="Calibri" panose="020F0502020204030204" pitchFamily="34" charset="0"/>
              </a:rPr>
              <a:t>, ideatore del Business Model Canvas (strumento strategico di Business Design che utilizza il linguaggio visuale per creare e sviluppare </a:t>
            </a:r>
            <a:r>
              <a:rPr lang="it-IT" b="1" dirty="0">
                <a:latin typeface="Calibri" panose="020F0502020204030204" pitchFamily="34" charset="0"/>
                <a:ea typeface="Calibri" panose="020F0502020204030204" pitchFamily="34" charset="0"/>
              </a:rPr>
              <a:t>modelli di business innovativi</a:t>
            </a:r>
            <a:r>
              <a:rPr lang="it-IT" dirty="0">
                <a:latin typeface="Calibri" panose="020F0502020204030204" pitchFamily="34" charset="0"/>
                <a:ea typeface="Calibri" panose="020F0502020204030204" pitchFamily="34" charset="0"/>
              </a:rPr>
              <a:t>, ad alto valore: consente di rappresentare visivamente il modo in cui un’azienda crea, distribuisce e cattura valore per i propri clienti. Il Business Model Canvas è un potente framework all’interno del quale sono rappresentati sotto forma di blocchi i 9 elementi costitutivi di un’azienda. </a:t>
            </a:r>
            <a:r>
              <a:rPr lang="it-IT" b="1" dirty="0">
                <a:latin typeface="Calibri" panose="020F0502020204030204" pitchFamily="34" charset="0"/>
                <a:ea typeface="Calibri" panose="020F0502020204030204" pitchFamily="34" charset="0"/>
              </a:rPr>
              <a:t>Ha rivoluzionato il modo di rappresentare un Business Model.</a:t>
            </a:r>
            <a:r>
              <a:rPr lang="it-IT" dirty="0">
                <a:latin typeface="Calibri" panose="020F0502020204030204" pitchFamily="34" charset="0"/>
                <a:ea typeface="Calibri" panose="020F0502020204030204" pitchFamily="34" charset="0"/>
              </a:rPr>
              <a:t> Tutti sono in grado di leggerlo e compilarlo- </a:t>
            </a:r>
            <a:r>
              <a:rPr lang="it-IT" u="sng" dirty="0">
                <a:latin typeface="Calibri" panose="020F0502020204030204" pitchFamily="34" charset="0"/>
                <a:ea typeface="Calibri" panose="020F0502020204030204" pitchFamily="34" charset="0"/>
              </a:rPr>
              <a:t>LA DEMOCRATIZZAZIONE DEL BUSINESS MODEL)</a:t>
            </a:r>
          </a:p>
          <a:p>
            <a:endParaRPr lang="it-IT" sz="2000" b="1" u="sng" dirty="0">
              <a:solidFill>
                <a:srgbClr val="FF0000"/>
              </a:solidFill>
              <a:latin typeface="Google Sans"/>
            </a:endParaRPr>
          </a:p>
        </p:txBody>
      </p:sp>
      <p:pic>
        <p:nvPicPr>
          <p:cNvPr id="6" name="Immagine 5">
            <a:extLst>
              <a:ext uri="{FF2B5EF4-FFF2-40B4-BE49-F238E27FC236}">
                <a16:creationId xmlns:a16="http://schemas.microsoft.com/office/drawing/2014/main" id="{AB991913-5493-6883-E9C4-3DFF8FC09C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485" y="252008"/>
            <a:ext cx="1886678" cy="754671"/>
          </a:xfrm>
          <a:prstGeom prst="rect">
            <a:avLst/>
          </a:prstGeom>
        </p:spPr>
      </p:pic>
      <p:sp>
        <p:nvSpPr>
          <p:cNvPr id="7" name="CasellaDiTesto 6">
            <a:extLst>
              <a:ext uri="{FF2B5EF4-FFF2-40B4-BE49-F238E27FC236}">
                <a16:creationId xmlns:a16="http://schemas.microsoft.com/office/drawing/2014/main" id="{0F9D8781-3FFD-5A67-1CEB-A112A76126E3}"/>
              </a:ext>
            </a:extLst>
          </p:cNvPr>
          <p:cNvSpPr txBox="1"/>
          <p:nvPr/>
        </p:nvSpPr>
        <p:spPr>
          <a:xfrm>
            <a:off x="2184400" y="260011"/>
            <a:ext cx="6096000" cy="769441"/>
          </a:xfrm>
          <a:prstGeom prst="rect">
            <a:avLst/>
          </a:prstGeom>
          <a:noFill/>
        </p:spPr>
        <p:txBody>
          <a:bodyPr wrap="square">
            <a:spAutoFit/>
          </a:bodyPr>
          <a:lstStyle/>
          <a:p>
            <a:pPr algn="ctr"/>
            <a:r>
              <a:rPr lang="it-IT" sz="4400" b="1" dirty="0">
                <a:solidFill>
                  <a:srgbClr val="FF0000"/>
                </a:solidFill>
                <a:latin typeface="+mj-lt"/>
                <a:ea typeface="+mj-ea"/>
                <a:cs typeface="+mj-cs"/>
              </a:rPr>
              <a:t>Le nostre commissioni</a:t>
            </a:r>
          </a:p>
        </p:txBody>
      </p:sp>
      <p:pic>
        <p:nvPicPr>
          <p:cNvPr id="8" name="Immagine 7">
            <a:extLst>
              <a:ext uri="{FF2B5EF4-FFF2-40B4-BE49-F238E27FC236}">
                <a16:creationId xmlns:a16="http://schemas.microsoft.com/office/drawing/2014/main" id="{E962BDD3-4428-B432-2A9C-EFFE4D4BA36B}"/>
              </a:ext>
            </a:extLst>
          </p:cNvPr>
          <p:cNvPicPr>
            <a:picLocks noChangeAspect="1"/>
          </p:cNvPicPr>
          <p:nvPr/>
        </p:nvPicPr>
        <p:blipFill>
          <a:blip r:embed="rId3"/>
          <a:stretch>
            <a:fillRect/>
          </a:stretch>
        </p:blipFill>
        <p:spPr>
          <a:xfrm>
            <a:off x="5883350" y="1278198"/>
            <a:ext cx="6308650" cy="4118723"/>
          </a:xfrm>
          <a:prstGeom prst="rect">
            <a:avLst/>
          </a:prstGeom>
        </p:spPr>
      </p:pic>
    </p:spTree>
    <p:extLst>
      <p:ext uri="{BB962C8B-B14F-4D97-AF65-F5344CB8AC3E}">
        <p14:creationId xmlns:p14="http://schemas.microsoft.com/office/powerpoint/2010/main" val="34283391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3A5C3450-93E1-F803-04B8-6D0A5A6BBE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485" y="252008"/>
            <a:ext cx="1886678" cy="754671"/>
          </a:xfrm>
          <a:prstGeom prst="rect">
            <a:avLst/>
          </a:prstGeom>
        </p:spPr>
      </p:pic>
      <p:sp>
        <p:nvSpPr>
          <p:cNvPr id="2" name="Titolo 1">
            <a:extLst>
              <a:ext uri="{FF2B5EF4-FFF2-40B4-BE49-F238E27FC236}">
                <a16:creationId xmlns:a16="http://schemas.microsoft.com/office/drawing/2014/main" id="{49FAB30E-D659-75FC-9A47-B54E967ACF72}"/>
              </a:ext>
            </a:extLst>
          </p:cNvPr>
          <p:cNvSpPr>
            <a:spLocks noGrp="1"/>
          </p:cNvSpPr>
          <p:nvPr>
            <p:ph type="title"/>
          </p:nvPr>
        </p:nvSpPr>
        <p:spPr>
          <a:xfrm>
            <a:off x="838200" y="703710"/>
            <a:ext cx="10515600" cy="1325563"/>
          </a:xfrm>
        </p:spPr>
        <p:txBody>
          <a:bodyPr>
            <a:normAutofit/>
          </a:bodyPr>
          <a:lstStyle/>
          <a:p>
            <a:r>
              <a:rPr lang="it-IT" sz="4000" b="1" dirty="0">
                <a:solidFill>
                  <a:srgbClr val="FF0000"/>
                </a:solidFill>
              </a:rPr>
              <a:t>Punti Trattati</a:t>
            </a:r>
          </a:p>
        </p:txBody>
      </p:sp>
      <p:sp>
        <p:nvSpPr>
          <p:cNvPr id="3" name="Segnaposto contenuto 2">
            <a:extLst>
              <a:ext uri="{FF2B5EF4-FFF2-40B4-BE49-F238E27FC236}">
                <a16:creationId xmlns:a16="http://schemas.microsoft.com/office/drawing/2014/main" id="{FBBA323E-89F1-D962-AAA4-FBA90C436A00}"/>
              </a:ext>
            </a:extLst>
          </p:cNvPr>
          <p:cNvSpPr>
            <a:spLocks noGrp="1"/>
          </p:cNvSpPr>
          <p:nvPr>
            <p:ph idx="1"/>
          </p:nvPr>
        </p:nvSpPr>
        <p:spPr>
          <a:xfrm>
            <a:off x="718930" y="1904552"/>
            <a:ext cx="10515600" cy="4351338"/>
          </a:xfrm>
        </p:spPr>
        <p:txBody>
          <a:bodyPr>
            <a:normAutofit lnSpcReduction="10000"/>
          </a:bodyPr>
          <a:lstStyle/>
          <a:p>
            <a:r>
              <a:rPr lang="it-IT" sz="2400" dirty="0"/>
              <a:t>I nostri iscritti</a:t>
            </a:r>
          </a:p>
          <a:p>
            <a:r>
              <a:rPr lang="it-IT" sz="2400" dirty="0"/>
              <a:t>Partecipazione</a:t>
            </a:r>
          </a:p>
          <a:p>
            <a:r>
              <a:rPr lang="it-IT" sz="2400" dirty="0"/>
              <a:t>Rappresentanza e coinvolgimento</a:t>
            </a:r>
          </a:p>
          <a:p>
            <a:r>
              <a:rPr lang="it-IT" sz="2400" dirty="0"/>
              <a:t>Le nostre commissioni </a:t>
            </a:r>
          </a:p>
          <a:p>
            <a:r>
              <a:rPr lang="it-IT" sz="2400" dirty="0"/>
              <a:t>Prezziario PAT</a:t>
            </a:r>
          </a:p>
          <a:p>
            <a:r>
              <a:rPr lang="it-IT" sz="2400" dirty="0"/>
              <a:t>Aggiornamento tema equo compenso</a:t>
            </a:r>
          </a:p>
          <a:p>
            <a:r>
              <a:rPr lang="it-IT" sz="2400" dirty="0"/>
              <a:t>Dati mercato del lavoro – imprese private</a:t>
            </a:r>
          </a:p>
          <a:p>
            <a:r>
              <a:rPr lang="it-IT" sz="2400" dirty="0"/>
              <a:t>La Fondazione Negrelli</a:t>
            </a:r>
          </a:p>
          <a:p>
            <a:r>
              <a:rPr lang="it-IT" sz="2400" dirty="0"/>
              <a:t>Le nostre visite tecniche e il progetto </a:t>
            </a:r>
            <a:r>
              <a:rPr lang="it-IT" sz="2400" dirty="0" err="1"/>
              <a:t>TrekkING</a:t>
            </a:r>
            <a:endParaRPr lang="it-IT" sz="2400" dirty="0"/>
          </a:p>
          <a:p>
            <a:r>
              <a:rPr lang="it-IT" sz="2400" dirty="0"/>
              <a:t>Gli ingegneri e lo sport</a:t>
            </a:r>
          </a:p>
          <a:p>
            <a:endParaRPr lang="it-IT" sz="2400" dirty="0"/>
          </a:p>
          <a:p>
            <a:endParaRPr lang="it-IT" sz="2400" dirty="0"/>
          </a:p>
          <a:p>
            <a:endParaRPr lang="it-IT" sz="2400" dirty="0"/>
          </a:p>
          <a:p>
            <a:endParaRPr lang="it-IT" sz="2400" dirty="0"/>
          </a:p>
        </p:txBody>
      </p:sp>
      <p:pic>
        <p:nvPicPr>
          <p:cNvPr id="7" name="Immagine 6">
            <a:extLst>
              <a:ext uri="{FF2B5EF4-FFF2-40B4-BE49-F238E27FC236}">
                <a16:creationId xmlns:a16="http://schemas.microsoft.com/office/drawing/2014/main" id="{0A1719F1-EBCB-D725-E026-16308B3B8F1E}"/>
              </a:ext>
            </a:extLst>
          </p:cNvPr>
          <p:cNvPicPr>
            <a:picLocks noChangeAspect="1"/>
          </p:cNvPicPr>
          <p:nvPr/>
        </p:nvPicPr>
        <p:blipFill>
          <a:blip r:embed="rId4"/>
          <a:stretch>
            <a:fillRect/>
          </a:stretch>
        </p:blipFill>
        <p:spPr>
          <a:xfrm>
            <a:off x="9881550" y="4683760"/>
            <a:ext cx="1954320" cy="1933044"/>
          </a:xfrm>
          <a:prstGeom prst="rect">
            <a:avLst/>
          </a:prstGeom>
        </p:spPr>
      </p:pic>
    </p:spTree>
    <p:extLst>
      <p:ext uri="{BB962C8B-B14F-4D97-AF65-F5344CB8AC3E}">
        <p14:creationId xmlns:p14="http://schemas.microsoft.com/office/powerpoint/2010/main" val="240878879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AA928865-00D1-CD33-CD7F-7CC044FE50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485" y="252008"/>
            <a:ext cx="1886678" cy="754671"/>
          </a:xfrm>
          <a:prstGeom prst="rect">
            <a:avLst/>
          </a:prstGeom>
        </p:spPr>
      </p:pic>
      <p:sp>
        <p:nvSpPr>
          <p:cNvPr id="5" name="CasellaDiTesto 4">
            <a:extLst>
              <a:ext uri="{FF2B5EF4-FFF2-40B4-BE49-F238E27FC236}">
                <a16:creationId xmlns:a16="http://schemas.microsoft.com/office/drawing/2014/main" id="{B5E49A5B-2465-B63F-53CE-2DFBF140AD8D}"/>
              </a:ext>
            </a:extLst>
          </p:cNvPr>
          <p:cNvSpPr txBox="1"/>
          <p:nvPr/>
        </p:nvSpPr>
        <p:spPr>
          <a:xfrm>
            <a:off x="2252546" y="103875"/>
            <a:ext cx="10110625" cy="1200329"/>
          </a:xfrm>
          <a:prstGeom prst="rect">
            <a:avLst/>
          </a:prstGeom>
          <a:noFill/>
        </p:spPr>
        <p:txBody>
          <a:bodyPr wrap="square">
            <a:spAutoFit/>
          </a:bodyPr>
          <a:lstStyle/>
          <a:p>
            <a:pPr algn="ctr">
              <a:lnSpc>
                <a:spcPct val="90000"/>
              </a:lnSpc>
              <a:spcBef>
                <a:spcPct val="0"/>
              </a:spcBef>
            </a:pPr>
            <a:r>
              <a:rPr lang="it-IT" sz="4000" b="1" dirty="0">
                <a:solidFill>
                  <a:srgbClr val="FF0000"/>
                </a:solidFill>
                <a:latin typeface="+mj-lt"/>
                <a:ea typeface="+mj-ea"/>
                <a:cs typeface="+mj-cs"/>
              </a:rPr>
              <a:t>PREZZIARIO PAT: richiesta del 17 aprile 2024</a:t>
            </a:r>
          </a:p>
          <a:p>
            <a:pPr algn="ctr">
              <a:lnSpc>
                <a:spcPct val="90000"/>
              </a:lnSpc>
              <a:spcBef>
                <a:spcPct val="0"/>
              </a:spcBef>
            </a:pPr>
            <a:endParaRPr lang="it-IT" sz="4000" b="1" dirty="0">
              <a:solidFill>
                <a:srgbClr val="FF0000"/>
              </a:solidFill>
              <a:latin typeface="+mj-lt"/>
              <a:ea typeface="+mj-ea"/>
              <a:cs typeface="+mj-cs"/>
            </a:endParaRPr>
          </a:p>
        </p:txBody>
      </p:sp>
      <p:sp>
        <p:nvSpPr>
          <p:cNvPr id="6" name="CasellaDiTesto 5">
            <a:extLst>
              <a:ext uri="{FF2B5EF4-FFF2-40B4-BE49-F238E27FC236}">
                <a16:creationId xmlns:a16="http://schemas.microsoft.com/office/drawing/2014/main" id="{27D6A4AE-2278-C32C-8591-02FC89004A41}"/>
              </a:ext>
            </a:extLst>
          </p:cNvPr>
          <p:cNvSpPr txBox="1"/>
          <p:nvPr/>
        </p:nvSpPr>
        <p:spPr>
          <a:xfrm>
            <a:off x="274877" y="1028036"/>
            <a:ext cx="6393552" cy="5909310"/>
          </a:xfrm>
          <a:prstGeom prst="rect">
            <a:avLst/>
          </a:prstGeom>
          <a:noFill/>
        </p:spPr>
        <p:txBody>
          <a:bodyPr wrap="square">
            <a:spAutoFit/>
          </a:bodyPr>
          <a:lstStyle/>
          <a:p>
            <a:pPr algn="just"/>
            <a:r>
              <a:rPr lang="it-IT" b="1" dirty="0"/>
              <a:t>COSA COMPRENDE? I prezzi da applicarsi ai lavori pubblici di interesse provinciale, ai fini della trasparenza e del coordinamento dell’attività tecnico-amministrativa del settore dei lavori pubblici</a:t>
            </a:r>
            <a:r>
              <a:rPr lang="it-IT" dirty="0"/>
              <a:t>. </a:t>
            </a:r>
          </a:p>
          <a:p>
            <a:pPr algn="just"/>
            <a:r>
              <a:rPr lang="it-IT" dirty="0"/>
              <a:t>L'elenco prezzi costituisce necessario parametro di riferimento sia nella fase di progettazione e di affidamento lavori sia nell'eventualità di definizione o di concordamento di nuovi prezzi. </a:t>
            </a:r>
          </a:p>
          <a:p>
            <a:pPr algn="just"/>
            <a:r>
              <a:rPr lang="it-IT" dirty="0"/>
              <a:t>L'elenco prezzi è aggiornato annualmente e viene pubblicato entro il 31 dicembre di ogni anno. Detto elenco, nell’ambito dell’ordinamento dei lavori pubblici di interesse provinciale e ferme restando le competenze legislative ed amministrative provinciali in detta materia ai sensi dello Statuto speciale di autonomia, è da porsi in correlazione con il comma 7 dell’articolo 23 del codice degli appalti (</a:t>
            </a:r>
            <a:r>
              <a:rPr lang="it-IT" dirty="0" err="1"/>
              <a:t>D.Lgs.</a:t>
            </a:r>
            <a:r>
              <a:rPr lang="it-IT" dirty="0"/>
              <a:t> 50/2016) secondo il quale “Il progetto … contiene … tutti gli elementi necessari …, nonché la quantificazione definitiva del limite di spesa per la realizzazione e del relativo cronoprogramma, attraverso l'utilizzo, ove esistenti, dei prezzari predisposti dalle regioni e dalle province autonome territorialmente competenti, di concerto con le articolazioni territoriali del Ministero delle infrastrutture e dei trasporti, secondo quanto previsto al comma 16”. </a:t>
            </a:r>
          </a:p>
        </p:txBody>
      </p:sp>
      <p:pic>
        <p:nvPicPr>
          <p:cNvPr id="10" name="Immagine 9">
            <a:extLst>
              <a:ext uri="{FF2B5EF4-FFF2-40B4-BE49-F238E27FC236}">
                <a16:creationId xmlns:a16="http://schemas.microsoft.com/office/drawing/2014/main" id="{89D7023A-D1A9-60C9-5544-8F21FEA02A29}"/>
              </a:ext>
            </a:extLst>
          </p:cNvPr>
          <p:cNvPicPr>
            <a:picLocks noChangeAspect="1"/>
          </p:cNvPicPr>
          <p:nvPr/>
        </p:nvPicPr>
        <p:blipFill>
          <a:blip r:embed="rId3"/>
          <a:stretch>
            <a:fillRect/>
          </a:stretch>
        </p:blipFill>
        <p:spPr>
          <a:xfrm>
            <a:off x="7464777" y="900790"/>
            <a:ext cx="4608463" cy="5253170"/>
          </a:xfrm>
          <a:prstGeom prst="rect">
            <a:avLst/>
          </a:prstGeom>
        </p:spPr>
      </p:pic>
      <p:sp>
        <p:nvSpPr>
          <p:cNvPr id="12" name="CasellaDiTesto 11">
            <a:extLst>
              <a:ext uri="{FF2B5EF4-FFF2-40B4-BE49-F238E27FC236}">
                <a16:creationId xmlns:a16="http://schemas.microsoft.com/office/drawing/2014/main" id="{4F50BF59-03EE-5BAB-8041-9796D17CF546}"/>
              </a:ext>
            </a:extLst>
          </p:cNvPr>
          <p:cNvSpPr txBox="1"/>
          <p:nvPr/>
        </p:nvSpPr>
        <p:spPr>
          <a:xfrm>
            <a:off x="6096000" y="6186623"/>
            <a:ext cx="6094140" cy="290721"/>
          </a:xfrm>
          <a:prstGeom prst="rect">
            <a:avLst/>
          </a:prstGeom>
          <a:noFill/>
        </p:spPr>
        <p:txBody>
          <a:bodyPr wrap="square">
            <a:spAutoFit/>
          </a:bodyPr>
          <a:lstStyle/>
          <a:p>
            <a:pPr marL="1170305" algn="ctr" hangingPunct="0">
              <a:lnSpc>
                <a:spcPts val="1500"/>
              </a:lnSpc>
            </a:pPr>
            <a:r>
              <a:rPr lang="it-IT" sz="1800" b="1" u="sng" kern="50" dirty="0">
                <a:solidFill>
                  <a:srgbClr val="0000FF"/>
                </a:solidFill>
                <a:effectLst/>
                <a:latin typeface="Times New Roman" panose="02020603050405020304" pitchFamily="18" charset="0"/>
                <a:ea typeface="Times New Roman" panose="02020603050405020304" pitchFamily="18" charset="0"/>
                <a:hlinkClick r:id="rId4"/>
              </a:rPr>
              <a:t>https://forms.gle/Sa9pK17jirxzfx9e6</a:t>
            </a:r>
            <a:endParaRPr lang="it-IT" sz="1800" b="1" kern="50" dirty="0">
              <a:effectLst/>
              <a:latin typeface="Times New Roman" panose="02020603050405020304" pitchFamily="18" charset="0"/>
              <a:ea typeface="Times New Roman" panose="02020603050405020304" pitchFamily="18" charset="0"/>
            </a:endParaRPr>
          </a:p>
        </p:txBody>
      </p:sp>
      <p:pic>
        <p:nvPicPr>
          <p:cNvPr id="3" name="Immagine 2">
            <a:extLst>
              <a:ext uri="{FF2B5EF4-FFF2-40B4-BE49-F238E27FC236}">
                <a16:creationId xmlns:a16="http://schemas.microsoft.com/office/drawing/2014/main" id="{08B9EC3C-8611-2A15-03E7-F95FE232D17F}"/>
              </a:ext>
            </a:extLst>
          </p:cNvPr>
          <p:cNvPicPr>
            <a:picLocks noChangeAspect="1"/>
          </p:cNvPicPr>
          <p:nvPr/>
        </p:nvPicPr>
        <p:blipFill>
          <a:blip r:embed="rId5"/>
          <a:stretch>
            <a:fillRect/>
          </a:stretch>
        </p:blipFill>
        <p:spPr>
          <a:xfrm>
            <a:off x="1635760" y="1454048"/>
            <a:ext cx="7749709" cy="4652818"/>
          </a:xfrm>
          <a:prstGeom prst="rect">
            <a:avLst/>
          </a:prstGeom>
        </p:spPr>
      </p:pic>
    </p:spTree>
    <p:extLst>
      <p:ext uri="{BB962C8B-B14F-4D97-AF65-F5344CB8AC3E}">
        <p14:creationId xmlns:p14="http://schemas.microsoft.com/office/powerpoint/2010/main" val="3502850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3A5C3450-93E1-F803-04B8-6D0A5A6BBE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485" y="252008"/>
            <a:ext cx="1886678" cy="754671"/>
          </a:xfrm>
          <a:prstGeom prst="rect">
            <a:avLst/>
          </a:prstGeom>
        </p:spPr>
      </p:pic>
      <p:sp>
        <p:nvSpPr>
          <p:cNvPr id="2" name="Titolo 1">
            <a:extLst>
              <a:ext uri="{FF2B5EF4-FFF2-40B4-BE49-F238E27FC236}">
                <a16:creationId xmlns:a16="http://schemas.microsoft.com/office/drawing/2014/main" id="{49FAB30E-D659-75FC-9A47-B54E967ACF72}"/>
              </a:ext>
            </a:extLst>
          </p:cNvPr>
          <p:cNvSpPr>
            <a:spLocks noGrp="1"/>
          </p:cNvSpPr>
          <p:nvPr>
            <p:ph type="title"/>
          </p:nvPr>
        </p:nvSpPr>
        <p:spPr>
          <a:xfrm>
            <a:off x="1902778" y="0"/>
            <a:ext cx="10515600" cy="1325563"/>
          </a:xfrm>
        </p:spPr>
        <p:txBody>
          <a:bodyPr>
            <a:normAutofit/>
          </a:bodyPr>
          <a:lstStyle/>
          <a:p>
            <a:pPr algn="ctr"/>
            <a:r>
              <a:rPr lang="it-IT" sz="4000" b="1" dirty="0">
                <a:solidFill>
                  <a:srgbClr val="FF0000"/>
                </a:solidFill>
              </a:rPr>
              <a:t>Nuovo Codice Contratti ed Equo Compenso</a:t>
            </a:r>
          </a:p>
        </p:txBody>
      </p:sp>
      <p:sp>
        <p:nvSpPr>
          <p:cNvPr id="6" name="CasellaDiTesto 5">
            <a:extLst>
              <a:ext uri="{FF2B5EF4-FFF2-40B4-BE49-F238E27FC236}">
                <a16:creationId xmlns:a16="http://schemas.microsoft.com/office/drawing/2014/main" id="{483973AD-D497-8469-974B-3CB9F528553A}"/>
              </a:ext>
            </a:extLst>
          </p:cNvPr>
          <p:cNvSpPr txBox="1"/>
          <p:nvPr/>
        </p:nvSpPr>
        <p:spPr>
          <a:xfrm>
            <a:off x="375920" y="1257214"/>
            <a:ext cx="11612880" cy="5907386"/>
          </a:xfrm>
          <a:prstGeom prst="rect">
            <a:avLst/>
          </a:prstGeom>
          <a:noFill/>
        </p:spPr>
        <p:txBody>
          <a:bodyPr wrap="square">
            <a:spAutoFit/>
          </a:bodyPr>
          <a:lstStyle/>
          <a:p>
            <a:pPr indent="-1270" algn="just">
              <a:lnSpc>
                <a:spcPct val="115000"/>
              </a:lnSpc>
              <a:spcAft>
                <a:spcPts val="1000"/>
              </a:spcAft>
            </a:pPr>
            <a:r>
              <a:rPr lang="it-IT" b="1" dirty="0">
                <a:effectLst/>
                <a:latin typeface="Calibri" panose="020F0502020204030204" pitchFamily="34" charset="0"/>
                <a:ea typeface="Calibri" panose="020F0502020204030204" pitchFamily="34" charset="0"/>
                <a:cs typeface="Calibri" panose="020F0502020204030204" pitchFamily="34" charset="0"/>
              </a:rPr>
              <a:t>2023 segnato da due date importanti</a:t>
            </a:r>
          </a:p>
          <a:p>
            <a:pPr marL="284480" indent="-285750" algn="just">
              <a:lnSpc>
                <a:spcPct val="115000"/>
              </a:lnSpc>
              <a:spcAft>
                <a:spcPts val="1000"/>
              </a:spcAft>
              <a:buFont typeface="Arial" panose="020B0604020202020204" pitchFamily="34" charset="0"/>
              <a:buChar char="•"/>
            </a:pPr>
            <a:r>
              <a:rPr lang="it-IT" dirty="0">
                <a:effectLst/>
                <a:latin typeface="Calibri" panose="020F0502020204030204" pitchFamily="34" charset="0"/>
                <a:ea typeface="Calibri" panose="020F0502020204030204" pitchFamily="34" charset="0"/>
                <a:cs typeface="Calibri" panose="020F0502020204030204" pitchFamily="34" charset="0"/>
              </a:rPr>
              <a:t>l’entrata in vigore del </a:t>
            </a:r>
            <a:r>
              <a:rPr lang="it-IT" b="1" dirty="0">
                <a:effectLst/>
                <a:latin typeface="Calibri" panose="020F0502020204030204" pitchFamily="34" charset="0"/>
                <a:ea typeface="Calibri" panose="020F0502020204030204" pitchFamily="34" charset="0"/>
                <a:cs typeface="Calibri" panose="020F0502020204030204" pitchFamily="34" charset="0"/>
              </a:rPr>
              <a:t>Nuovo codice contratti</a:t>
            </a:r>
            <a:r>
              <a:rPr lang="it-IT" dirty="0">
                <a:effectLst/>
                <a:latin typeface="Calibri" panose="020F0502020204030204" pitchFamily="34" charset="0"/>
                <a:ea typeface="Calibri" panose="020F0502020204030204" pitchFamily="34" charset="0"/>
                <a:cs typeface="Calibri" panose="020F0502020204030204" pitchFamily="34" charset="0"/>
              </a:rPr>
              <a:t>, con </a:t>
            </a:r>
            <a:r>
              <a:rPr lang="it-IT" dirty="0" err="1">
                <a:effectLst/>
                <a:latin typeface="Calibri" panose="020F0502020204030204" pitchFamily="34" charset="0"/>
                <a:ea typeface="Calibri" panose="020F0502020204030204" pitchFamily="34" charset="0"/>
                <a:cs typeface="Calibri" panose="020F0502020204030204" pitchFamily="34" charset="0"/>
              </a:rPr>
              <a:t>D.Lgs.</a:t>
            </a:r>
            <a:r>
              <a:rPr lang="it-IT" dirty="0">
                <a:effectLst/>
                <a:latin typeface="Calibri" panose="020F0502020204030204" pitchFamily="34" charset="0"/>
                <a:ea typeface="Calibri" panose="020F0502020204030204" pitchFamily="34" charset="0"/>
                <a:cs typeface="Calibri" panose="020F0502020204030204" pitchFamily="34" charset="0"/>
              </a:rPr>
              <a:t> 36 del 31 marzo 2023, </a:t>
            </a:r>
            <a:r>
              <a:rPr lang="it-IT" dirty="0">
                <a:latin typeface="Calibri" panose="020F0502020204030204" pitchFamily="34" charset="0"/>
                <a:ea typeface="Calibri" panose="020F0502020204030204" pitchFamily="34" charset="0"/>
                <a:cs typeface="Calibri" panose="020F0502020204030204" pitchFamily="34" charset="0"/>
              </a:rPr>
              <a:t>Il nuovo codice è entrato in vigore il 1 aprile 2023 con acquisto di efficacia dal 1 luglio, mentre in ambito provinciale l’entrata in vigore è 15 settembre</a:t>
            </a:r>
            <a:endParaRPr lang="it-IT" dirty="0">
              <a:effectLst/>
              <a:latin typeface="Calibri" panose="020F0502020204030204" pitchFamily="34" charset="0"/>
              <a:ea typeface="Calibri" panose="020F0502020204030204" pitchFamily="34" charset="0"/>
              <a:cs typeface="Calibri" panose="020F0502020204030204" pitchFamily="34" charset="0"/>
            </a:endParaRPr>
          </a:p>
          <a:p>
            <a:pPr marL="284480" indent="-285750" algn="just">
              <a:lnSpc>
                <a:spcPct val="115000"/>
              </a:lnSpc>
              <a:spcAft>
                <a:spcPts val="1000"/>
              </a:spcAft>
              <a:buFont typeface="Arial" panose="020B0604020202020204" pitchFamily="34" charset="0"/>
              <a:buChar char="•"/>
            </a:pPr>
            <a:r>
              <a:rPr lang="it-IT" dirty="0">
                <a:effectLst/>
                <a:latin typeface="Calibri" panose="020F0502020204030204" pitchFamily="34" charset="0"/>
                <a:ea typeface="Calibri" panose="020F0502020204030204" pitchFamily="34" charset="0"/>
                <a:cs typeface="Calibri" panose="020F0502020204030204" pitchFamily="34" charset="0"/>
              </a:rPr>
              <a:t>la </a:t>
            </a:r>
            <a:r>
              <a:rPr lang="it-IT" b="1" dirty="0">
                <a:effectLst/>
                <a:latin typeface="Calibri" panose="020F0502020204030204" pitchFamily="34" charset="0"/>
                <a:ea typeface="Calibri" panose="020F0502020204030204" pitchFamily="34" charset="0"/>
                <a:cs typeface="Calibri" panose="020F0502020204030204" pitchFamily="34" charset="0"/>
              </a:rPr>
              <a:t>norma dell’equo compenso</a:t>
            </a:r>
            <a:r>
              <a:rPr lang="it-IT" dirty="0">
                <a:effectLst/>
                <a:latin typeface="Calibri" panose="020F0502020204030204" pitchFamily="34" charset="0"/>
                <a:ea typeface="Calibri" panose="020F0502020204030204" pitchFamily="34" charset="0"/>
                <a:cs typeface="Calibri" panose="020F0502020204030204" pitchFamily="34" charset="0"/>
              </a:rPr>
              <a:t>,  legge 21 aprile 2023 n. 49., la norma dell’equo compenso è entrata in vigore invece il 20 maggio 2023. </a:t>
            </a:r>
          </a:p>
          <a:p>
            <a:pPr marL="284480" indent="-285750" algn="just">
              <a:lnSpc>
                <a:spcPct val="115000"/>
              </a:lnSpc>
              <a:spcAft>
                <a:spcPts val="1000"/>
              </a:spcAft>
              <a:buFont typeface="Arial" panose="020B0604020202020204" pitchFamily="34" charset="0"/>
              <a:buChar char="•"/>
            </a:pPr>
            <a:r>
              <a:rPr lang="it-IT" sz="1600" dirty="0">
                <a:effectLst/>
                <a:latin typeface="Calibri" panose="020F0502020204030204" pitchFamily="34" charset="0"/>
                <a:ea typeface="Calibri" panose="020F0502020204030204" pitchFamily="34" charset="0"/>
                <a:cs typeface="Calibri" panose="020F0502020204030204" pitchFamily="34" charset="0"/>
              </a:rPr>
              <a:t>Il gruppo di lavoro che ha scritto il nuovo codice era costituito da circa 40 persone, purtroppo però la presenza della nostra categoria era limitata a sole due figure , il Presidente del Consiglio Superiore LL.PP.,  ed un rappresentante delle Società d’Ingegneria. </a:t>
            </a:r>
            <a:endParaRPr lang="it-IT" sz="1600" dirty="0">
              <a:effectLst/>
              <a:latin typeface="Calibri" panose="020F0502020204030204" pitchFamily="34" charset="0"/>
              <a:ea typeface="Calibri" panose="020F0502020204030204" pitchFamily="34" charset="0"/>
            </a:endParaRPr>
          </a:p>
          <a:p>
            <a:pPr marL="284480" indent="-285750" algn="just">
              <a:lnSpc>
                <a:spcPct val="115000"/>
              </a:lnSpc>
              <a:spcAft>
                <a:spcPts val="1000"/>
              </a:spcAft>
              <a:buFont typeface="Arial" panose="020B0604020202020204" pitchFamily="34" charset="0"/>
              <a:buChar char="•"/>
            </a:pPr>
            <a:r>
              <a:rPr lang="it-IT" sz="1600" dirty="0">
                <a:effectLst/>
                <a:latin typeface="Calibri" panose="020F0502020204030204" pitchFamily="34" charset="0"/>
                <a:ea typeface="Calibri" panose="020F0502020204030204" pitchFamily="34" charset="0"/>
                <a:cs typeface="Calibri" panose="020F0502020204030204" pitchFamily="34" charset="0"/>
              </a:rPr>
              <a:t>La linea comune che sottolinea tutte le proposte del CNI può individuarsi nella </a:t>
            </a:r>
            <a:r>
              <a:rPr lang="it-IT" sz="1600" b="1" dirty="0">
                <a:effectLst/>
                <a:latin typeface="Calibri" panose="020F0502020204030204" pitchFamily="34" charset="0"/>
                <a:ea typeface="Calibri" panose="020F0502020204030204" pitchFamily="34" charset="0"/>
                <a:cs typeface="Calibri" panose="020F0502020204030204" pitchFamily="34" charset="0"/>
              </a:rPr>
              <a:t>centralità della qualità nelle prestazioni tecniche</a:t>
            </a:r>
            <a:r>
              <a:rPr lang="it-IT" sz="1600" dirty="0">
                <a:effectLst/>
                <a:latin typeface="Calibri" panose="020F0502020204030204" pitchFamily="34" charset="0"/>
                <a:ea typeface="Calibri" panose="020F0502020204030204" pitchFamily="34" charset="0"/>
                <a:cs typeface="Calibri" panose="020F0502020204030204" pitchFamily="34" charset="0"/>
              </a:rPr>
              <a:t> ed in particolare della c.d. qualità progettuale: non dimentichiamo che la legislazione provinciale ha ribadito tali aspetti in modo espresso fin dalla rubrica dell’art. 3 della L.P. 2/2016 </a:t>
            </a:r>
            <a:r>
              <a:rPr lang="it-IT" sz="1600" b="1" dirty="0">
                <a:effectLst/>
                <a:latin typeface="Calibri" panose="020F0502020204030204" pitchFamily="34" charset="0"/>
                <a:ea typeface="Calibri" panose="020F0502020204030204" pitchFamily="34" charset="0"/>
                <a:cs typeface="Calibri" panose="020F0502020204030204" pitchFamily="34" charset="0"/>
              </a:rPr>
              <a:t>“Centralità della progettazione”</a:t>
            </a:r>
            <a:r>
              <a:rPr lang="it-IT" sz="1600" dirty="0">
                <a:effectLst/>
                <a:latin typeface="Calibri" panose="020F0502020204030204" pitchFamily="34" charset="0"/>
                <a:ea typeface="Calibri" panose="020F0502020204030204" pitchFamily="34" charset="0"/>
                <a:cs typeface="Calibri" panose="020F0502020204030204" pitchFamily="34" charset="0"/>
              </a:rPr>
              <a:t> e nel testo della medesima disposizione si legge “Il progetto assicura il migliore rapporto qualità/prezzo della prestazione” e, ora</a:t>
            </a:r>
            <a:r>
              <a:rPr lang="it-IT" sz="1600" b="1" dirty="0">
                <a:effectLst/>
                <a:latin typeface="Calibri" panose="020F0502020204030204" pitchFamily="34" charset="0"/>
                <a:ea typeface="Calibri" panose="020F0502020204030204" pitchFamily="34" charset="0"/>
                <a:cs typeface="Calibri" panose="020F0502020204030204" pitchFamily="34" charset="0"/>
              </a:rPr>
              <a:t>, il medesimo assunto si ritrova nel </a:t>
            </a:r>
            <a:r>
              <a:rPr lang="it-IT" sz="1600" b="1" dirty="0" err="1">
                <a:effectLst/>
                <a:latin typeface="Calibri" panose="020F0502020204030204" pitchFamily="34" charset="0"/>
                <a:ea typeface="Calibri" panose="020F0502020204030204" pitchFamily="34" charset="0"/>
                <a:cs typeface="Calibri" panose="020F0502020204030204" pitchFamily="34" charset="0"/>
              </a:rPr>
              <a:t>D.Lgs.</a:t>
            </a:r>
            <a:r>
              <a:rPr lang="it-IT" sz="1600" b="1" dirty="0">
                <a:effectLst/>
                <a:latin typeface="Calibri" panose="020F0502020204030204" pitchFamily="34" charset="0"/>
                <a:ea typeface="Calibri" panose="020F0502020204030204" pitchFamily="34" charset="0"/>
                <a:cs typeface="Calibri" panose="020F0502020204030204" pitchFamily="34" charset="0"/>
              </a:rPr>
              <a:t> 36/2023 nel c.d. Principio del risultato di cui all’art. 1</a:t>
            </a:r>
            <a:r>
              <a:rPr lang="it-IT" sz="1600" dirty="0">
                <a:effectLst/>
                <a:latin typeface="Calibri" panose="020F0502020204030204" pitchFamily="34" charset="0"/>
                <a:ea typeface="Calibri" panose="020F0502020204030204" pitchFamily="34" charset="0"/>
                <a:cs typeface="Calibri" panose="020F0502020204030204" pitchFamily="34" charset="0"/>
              </a:rPr>
              <a:t> “Le stazioni appaltanti e gli enti concedenti perseguono il risultato dell’affidamento del contratto e della sua esecuzione con la massima tempestività e il migliore rapporto possibile tra qualità e prezzo”. Tale criterio risulta inoltre “ … prioritario per l’esercizio del potere discrezionale e per l’individuazione della regola del caso concreto, nonché per: valutare la responsabilità del personale che svolge funzioni amministrative o tecniche nelle fasi di programmazione, progettazione, affidamento ed esecuzione dei contratti; …”</a:t>
            </a:r>
            <a:endParaRPr lang="it-IT" sz="1600" dirty="0">
              <a:effectLst/>
              <a:latin typeface="Calibri" panose="020F0502020204030204" pitchFamily="34" charset="0"/>
              <a:ea typeface="Calibri" panose="020F0502020204030204" pitchFamily="34" charset="0"/>
            </a:endParaRPr>
          </a:p>
          <a:p>
            <a:pPr marL="284480" indent="-285750" algn="just">
              <a:lnSpc>
                <a:spcPct val="115000"/>
              </a:lnSpc>
              <a:spcAft>
                <a:spcPts val="1000"/>
              </a:spcAft>
              <a:buFont typeface="Arial" panose="020B0604020202020204" pitchFamily="34" charset="0"/>
              <a:buChar char="•"/>
            </a:pPr>
            <a:endParaRPr lang="it-IT" sz="24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800967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 calcmode="lin" valueType="num">
                                      <p:cBhvr additive="base">
                                        <p:cTn id="28"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6">
                                            <p:txEl>
                                              <p:pRg st="4" end="4"/>
                                            </p:txEl>
                                          </p:spTgt>
                                        </p:tgtEl>
                                        <p:attrNameLst>
                                          <p:attrName>style.visibility</p:attrName>
                                        </p:attrNameLst>
                                      </p:cBhvr>
                                      <p:to>
                                        <p:strVal val="visible"/>
                                      </p:to>
                                    </p:set>
                                    <p:animEffect transition="in" filter="fade">
                                      <p:cBhvr>
                                        <p:cTn id="34" dur="1000"/>
                                        <p:tgtEl>
                                          <p:spTgt spid="6">
                                            <p:txEl>
                                              <p:pRg st="4" end="4"/>
                                            </p:txEl>
                                          </p:spTgt>
                                        </p:tgtEl>
                                      </p:cBhvr>
                                    </p:animEffect>
                                    <p:anim calcmode="lin" valueType="num">
                                      <p:cBhvr>
                                        <p:cTn id="35"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6"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3A5C3450-93E1-F803-04B8-6D0A5A6BBE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485" y="252008"/>
            <a:ext cx="1886678" cy="754671"/>
          </a:xfrm>
          <a:prstGeom prst="rect">
            <a:avLst/>
          </a:prstGeom>
        </p:spPr>
      </p:pic>
      <p:sp>
        <p:nvSpPr>
          <p:cNvPr id="2" name="Titolo 1">
            <a:extLst>
              <a:ext uri="{FF2B5EF4-FFF2-40B4-BE49-F238E27FC236}">
                <a16:creationId xmlns:a16="http://schemas.microsoft.com/office/drawing/2014/main" id="{49FAB30E-D659-75FC-9A47-B54E967ACF72}"/>
              </a:ext>
            </a:extLst>
          </p:cNvPr>
          <p:cNvSpPr>
            <a:spLocks noGrp="1"/>
          </p:cNvSpPr>
          <p:nvPr>
            <p:ph type="title"/>
          </p:nvPr>
        </p:nvSpPr>
        <p:spPr>
          <a:xfrm>
            <a:off x="1902778" y="0"/>
            <a:ext cx="10515600" cy="1325563"/>
          </a:xfrm>
        </p:spPr>
        <p:txBody>
          <a:bodyPr>
            <a:normAutofit/>
          </a:bodyPr>
          <a:lstStyle/>
          <a:p>
            <a:pPr algn="ctr"/>
            <a:r>
              <a:rPr lang="it-IT" sz="4000" b="1" dirty="0">
                <a:solidFill>
                  <a:srgbClr val="FF0000"/>
                </a:solidFill>
              </a:rPr>
              <a:t>Nuovo Codice Contratti ed Equo Compenso</a:t>
            </a:r>
          </a:p>
        </p:txBody>
      </p:sp>
      <p:sp>
        <p:nvSpPr>
          <p:cNvPr id="5" name="CasellaDiTesto 4">
            <a:extLst>
              <a:ext uri="{FF2B5EF4-FFF2-40B4-BE49-F238E27FC236}">
                <a16:creationId xmlns:a16="http://schemas.microsoft.com/office/drawing/2014/main" id="{C014C09D-9DA4-983C-D7A2-45702C266F05}"/>
              </a:ext>
            </a:extLst>
          </p:cNvPr>
          <p:cNvSpPr txBox="1"/>
          <p:nvPr/>
        </p:nvSpPr>
        <p:spPr>
          <a:xfrm>
            <a:off x="363965" y="1577571"/>
            <a:ext cx="10903475" cy="4727704"/>
          </a:xfrm>
          <a:prstGeom prst="rect">
            <a:avLst/>
          </a:prstGeom>
          <a:noFill/>
        </p:spPr>
        <p:txBody>
          <a:bodyPr wrap="square">
            <a:spAutoFit/>
          </a:bodyPr>
          <a:lstStyle/>
          <a:p>
            <a:pPr marL="284480" indent="-285750" algn="just">
              <a:lnSpc>
                <a:spcPct val="115000"/>
              </a:lnSpc>
              <a:spcAft>
                <a:spcPts val="1000"/>
              </a:spcAft>
              <a:buFont typeface="Arial" panose="020B0604020202020204" pitchFamily="34" charset="0"/>
              <a:buChar char="•"/>
            </a:pPr>
            <a:r>
              <a:rPr lang="it-IT" sz="1800" dirty="0">
                <a:effectLst/>
                <a:latin typeface="Calibri" panose="020F0502020204030204" pitchFamily="34" charset="0"/>
                <a:ea typeface="Calibri" panose="020F0502020204030204" pitchFamily="34" charset="0"/>
              </a:rPr>
              <a:t>Con la data del 20 maggio 2023,  è entrata in vigore la norma dell’equo compenso: l’equo compenso è il principio in base a cui si stabilisce che la remunerazione percepita da un professionista per un servizio reso deve essere proporzionata alla quantità e alla qualità del lavoro svolto, al contenuto e alle caratteristiche delle prestazione professionale, nonché conforme ai compensi previsti. Si applica alle Pubbliche Amministrazioni, alle banche , alle assicurazioni, alle imprese con più di 50 dipendenti o con ricavi annui superiori a 10 milioni di euro nell’anno precedente</a:t>
            </a:r>
          </a:p>
          <a:p>
            <a:pPr marL="284480" indent="-285750" algn="just">
              <a:lnSpc>
                <a:spcPct val="115000"/>
              </a:lnSpc>
              <a:spcAft>
                <a:spcPts val="1000"/>
              </a:spcAft>
              <a:buFont typeface="Arial" panose="020B0604020202020204" pitchFamily="34" charset="0"/>
              <a:buChar char="•"/>
            </a:pPr>
            <a:r>
              <a:rPr lang="it-IT" sz="1800" b="1" dirty="0">
                <a:effectLst/>
                <a:latin typeface="Calibri" panose="020F0502020204030204" pitchFamily="34" charset="0"/>
                <a:ea typeface="Calibri" panose="020F0502020204030204" pitchFamily="34" charset="0"/>
                <a:cs typeface="Calibri" panose="020F0502020204030204" pitchFamily="34" charset="0"/>
              </a:rPr>
              <a:t>L’equo compenso è condizione necessaria per restituire dignità, decoro e valore alle prestazioni dei professionisti: SERVE UN CAMBIO CULTURALE ! </a:t>
            </a:r>
          </a:p>
          <a:p>
            <a:pPr marL="284480" indent="-285750" algn="just">
              <a:lnSpc>
                <a:spcPct val="115000"/>
              </a:lnSpc>
              <a:spcAft>
                <a:spcPts val="1000"/>
              </a:spcAft>
              <a:buFont typeface="Arial" panose="020B0604020202020204" pitchFamily="34" charset="0"/>
              <a:buChar char="•"/>
            </a:pPr>
            <a:r>
              <a:rPr lang="it-IT" sz="1800" dirty="0">
                <a:effectLst/>
                <a:latin typeface="Calibri" panose="020F0502020204030204" pitchFamily="34" charset="0"/>
                <a:ea typeface="Calibri" panose="020F0502020204030204" pitchFamily="34" charset="0"/>
                <a:cs typeface="Calibri" panose="020F0502020204030204" pitchFamily="34" charset="0"/>
              </a:rPr>
              <a:t>I parametri di riferimento oggi sono ancora quelli del DM  17 giugno 2016, anche se sono in fase di riscrittura avanzata i nuovi parametri. Ci si aspetta a brevissimo la pubblicazione.  I parametri sono lo strumento che hanno i RUP per stabilire gli importi da porre a base di gara.</a:t>
            </a:r>
            <a:endParaRPr lang="it-IT" sz="1800" dirty="0">
              <a:effectLst/>
              <a:latin typeface="Calibri" panose="020F0502020204030204" pitchFamily="34" charset="0"/>
              <a:ea typeface="Calibri" panose="020F0502020204030204" pitchFamily="34" charset="0"/>
            </a:endParaRPr>
          </a:p>
          <a:p>
            <a:pPr marL="284480" indent="-285750" algn="just">
              <a:lnSpc>
                <a:spcPct val="115000"/>
              </a:lnSpc>
              <a:spcAft>
                <a:spcPts val="1000"/>
              </a:spcAft>
              <a:buFont typeface="Arial" panose="020B0604020202020204" pitchFamily="34" charset="0"/>
              <a:buChar char="•"/>
            </a:pPr>
            <a:endParaRPr lang="it-IT" sz="1800" dirty="0">
              <a:effectLst/>
              <a:latin typeface="Calibri" panose="020F0502020204030204" pitchFamily="34" charset="0"/>
              <a:ea typeface="Calibri" panose="020F0502020204030204" pitchFamily="34" charset="0"/>
            </a:endParaRPr>
          </a:p>
          <a:p>
            <a:pPr marL="284480" indent="-285750" algn="just">
              <a:lnSpc>
                <a:spcPct val="115000"/>
              </a:lnSpc>
              <a:spcAft>
                <a:spcPts val="1000"/>
              </a:spcAft>
              <a:buFont typeface="Arial" panose="020B0604020202020204" pitchFamily="34" charset="0"/>
              <a:buChar char="•"/>
            </a:pPr>
            <a:endParaRPr lang="it-IT" sz="18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81242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3A5C3450-93E1-F803-04B8-6D0A5A6BBE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485" y="252008"/>
            <a:ext cx="1886678" cy="754671"/>
          </a:xfrm>
          <a:prstGeom prst="rect">
            <a:avLst/>
          </a:prstGeom>
        </p:spPr>
      </p:pic>
      <p:sp>
        <p:nvSpPr>
          <p:cNvPr id="12" name="Titolo 1">
            <a:extLst>
              <a:ext uri="{FF2B5EF4-FFF2-40B4-BE49-F238E27FC236}">
                <a16:creationId xmlns:a16="http://schemas.microsoft.com/office/drawing/2014/main" id="{71D58252-910B-583A-4528-7B8F05C2B907}"/>
              </a:ext>
            </a:extLst>
          </p:cNvPr>
          <p:cNvSpPr txBox="1">
            <a:spLocks/>
          </p:cNvSpPr>
          <p:nvPr/>
        </p:nvSpPr>
        <p:spPr>
          <a:xfrm>
            <a:off x="1902778"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4000" b="1">
                <a:solidFill>
                  <a:srgbClr val="FF0000"/>
                </a:solidFill>
              </a:rPr>
              <a:t>Nuovo Codice Contratti ed Equo Compenso</a:t>
            </a:r>
            <a:endParaRPr lang="it-IT" sz="4000" b="1" dirty="0">
              <a:solidFill>
                <a:srgbClr val="FF0000"/>
              </a:solidFill>
            </a:endParaRPr>
          </a:p>
        </p:txBody>
      </p:sp>
      <p:pic>
        <p:nvPicPr>
          <p:cNvPr id="2" name="Picture 7" descr="Immagine che contiene testo, schermata, design&#10;&#10;Descrizione generata automaticamente">
            <a:extLst>
              <a:ext uri="{FF2B5EF4-FFF2-40B4-BE49-F238E27FC236}">
                <a16:creationId xmlns:a16="http://schemas.microsoft.com/office/drawing/2014/main" id="{2D12EF8C-F98D-416E-94DB-C22A167A88BF}"/>
              </a:ext>
            </a:extLst>
          </p:cNvPr>
          <p:cNvPicPr>
            <a:picLocks noChangeAspect="1"/>
          </p:cNvPicPr>
          <p:nvPr/>
        </p:nvPicPr>
        <p:blipFill rotWithShape="1">
          <a:blip r:embed="rId3"/>
          <a:srcRect l="1" r="2510"/>
          <a:stretch/>
        </p:blipFill>
        <p:spPr bwMode="auto">
          <a:xfrm>
            <a:off x="1127760" y="1509162"/>
            <a:ext cx="4319905" cy="4070642"/>
          </a:xfrm>
          <a:prstGeom prst="rect">
            <a:avLst/>
          </a:prstGeom>
          <a:ln>
            <a:solidFill>
              <a:schemeClr val="tx1"/>
            </a:solidFill>
          </a:ln>
          <a:extLst>
            <a:ext uri="{53640926-AAD7-44D8-BBD7-CCE9431645EC}">
              <a14:shadowObscured xmlns:a14="http://schemas.microsoft.com/office/drawing/2010/main"/>
            </a:ext>
          </a:extLst>
        </p:spPr>
      </p:pic>
      <p:pic>
        <p:nvPicPr>
          <p:cNvPr id="5" name="Immagine 4" descr="Immagine che contiene testo, calligrafia, Carattere, inchiostro&#10;&#10;Descrizione generata automaticamente">
            <a:extLst>
              <a:ext uri="{FF2B5EF4-FFF2-40B4-BE49-F238E27FC236}">
                <a16:creationId xmlns:a16="http://schemas.microsoft.com/office/drawing/2014/main" id="{D51991E6-553F-469D-BAE8-29CF076FDE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08270" y="1553354"/>
            <a:ext cx="5518555" cy="3982258"/>
          </a:xfrm>
          <a:prstGeom prst="rect">
            <a:avLst/>
          </a:prstGeom>
          <a:ln>
            <a:solidFill>
              <a:schemeClr val="tx1"/>
            </a:solidFill>
          </a:ln>
        </p:spPr>
      </p:pic>
      <p:sp>
        <p:nvSpPr>
          <p:cNvPr id="7" name="CasellaDiTesto 6">
            <a:extLst>
              <a:ext uri="{FF2B5EF4-FFF2-40B4-BE49-F238E27FC236}">
                <a16:creationId xmlns:a16="http://schemas.microsoft.com/office/drawing/2014/main" id="{2A41DEC6-2061-B96F-DEC3-ACF3F185076E}"/>
              </a:ext>
            </a:extLst>
          </p:cNvPr>
          <p:cNvSpPr txBox="1"/>
          <p:nvPr/>
        </p:nvSpPr>
        <p:spPr>
          <a:xfrm>
            <a:off x="370840" y="1139830"/>
            <a:ext cx="6207760" cy="369332"/>
          </a:xfrm>
          <a:prstGeom prst="rect">
            <a:avLst/>
          </a:prstGeom>
          <a:noFill/>
        </p:spPr>
        <p:txBody>
          <a:bodyPr wrap="square">
            <a:spAutoFit/>
          </a:bodyPr>
          <a:lstStyle/>
          <a:p>
            <a:r>
              <a:rPr lang="it-IT" sz="1800" b="1" dirty="0">
                <a:effectLst/>
                <a:latin typeface="Calibri" panose="020F0502020204030204" pitchFamily="34" charset="0"/>
                <a:ea typeface="Calibri" panose="020F0502020204030204" pitchFamily="34" charset="0"/>
              </a:rPr>
              <a:t>ottobre 2023</a:t>
            </a:r>
            <a:endParaRPr lang="it-IT" dirty="0"/>
          </a:p>
        </p:txBody>
      </p:sp>
    </p:spTree>
    <p:extLst>
      <p:ext uri="{BB962C8B-B14F-4D97-AF65-F5344CB8AC3E}">
        <p14:creationId xmlns:p14="http://schemas.microsoft.com/office/powerpoint/2010/main" val="3376236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95EF33E0-EE8F-6DED-F6F2-2314BB6BC044}"/>
              </a:ext>
            </a:extLst>
          </p:cNvPr>
          <p:cNvSpPr txBox="1"/>
          <p:nvPr/>
        </p:nvSpPr>
        <p:spPr>
          <a:xfrm>
            <a:off x="6209760" y="1355078"/>
            <a:ext cx="5935440" cy="5515356"/>
          </a:xfrm>
          <a:prstGeom prst="rect">
            <a:avLst/>
          </a:prstGeom>
          <a:noFill/>
        </p:spPr>
        <p:txBody>
          <a:bodyPr wrap="square">
            <a:spAutoFit/>
          </a:bodyPr>
          <a:lstStyle/>
          <a:p>
            <a:pPr indent="-1270" algn="just">
              <a:lnSpc>
                <a:spcPct val="115000"/>
              </a:lnSpc>
              <a:spcAft>
                <a:spcPts val="1000"/>
              </a:spcAft>
            </a:pPr>
            <a:r>
              <a:rPr lang="it-IT" dirty="0">
                <a:effectLst/>
                <a:latin typeface="Calibri" panose="020F0502020204030204" pitchFamily="34" charset="0"/>
                <a:ea typeface="Calibri" panose="020F0502020204030204" pitchFamily="34" charset="0"/>
              </a:rPr>
              <a:t>Il CNI ha di recente diffuso i report dell’attività del suo Osservatorio (</a:t>
            </a:r>
            <a:r>
              <a:rPr lang="it-IT" b="1" dirty="0">
                <a:effectLst/>
                <a:latin typeface="Calibri" panose="020F0502020204030204" pitchFamily="34" charset="0"/>
                <a:ea typeface="Calibri" panose="020F0502020204030204" pitchFamily="34" charset="0"/>
              </a:rPr>
              <a:t>circolare CNI n. 176 </a:t>
            </a:r>
            <a:r>
              <a:rPr lang="it-IT" b="1" dirty="0" err="1">
                <a:effectLst/>
                <a:latin typeface="Calibri" panose="020F0502020204030204" pitchFamily="34" charset="0"/>
                <a:ea typeface="Calibri" panose="020F0502020204030204" pitchFamily="34" charset="0"/>
              </a:rPr>
              <a:t>d.d</a:t>
            </a:r>
            <a:r>
              <a:rPr lang="it-IT" b="1" dirty="0">
                <a:effectLst/>
                <a:latin typeface="Calibri" panose="020F0502020204030204" pitchFamily="34" charset="0"/>
                <a:ea typeface="Calibri" panose="020F0502020204030204" pitchFamily="34" charset="0"/>
              </a:rPr>
              <a:t>. 21 maggio 2024): </a:t>
            </a:r>
            <a:r>
              <a:rPr lang="it-IT" dirty="0">
                <a:effectLst/>
                <a:latin typeface="Calibri" panose="020F0502020204030204" pitchFamily="34" charset="0"/>
                <a:ea typeface="Calibri" panose="020F0502020204030204" pitchFamily="34" charset="0"/>
              </a:rPr>
              <a:t>da essi si evince che </a:t>
            </a:r>
            <a:r>
              <a:rPr lang="it-IT" b="1" dirty="0">
                <a:effectLst/>
                <a:latin typeface="Calibri" panose="020F0502020204030204" pitchFamily="34" charset="0"/>
                <a:ea typeface="Calibri" panose="020F0502020204030204" pitchFamily="34" charset="0"/>
              </a:rPr>
              <a:t>solo nel 3% dei casi le Stazioni Appaltanti disapplicano la legge 49/2023</a:t>
            </a:r>
            <a:r>
              <a:rPr lang="it-IT" dirty="0">
                <a:effectLst/>
                <a:latin typeface="Calibri" panose="020F0502020204030204" pitchFamily="34" charset="0"/>
                <a:ea typeface="Calibri" panose="020F0502020204030204" pitchFamily="34" charset="0"/>
              </a:rPr>
              <a:t>. </a:t>
            </a:r>
          </a:p>
          <a:p>
            <a:pPr indent="-1270" algn="just">
              <a:lnSpc>
                <a:spcPct val="115000"/>
              </a:lnSpc>
              <a:spcAft>
                <a:spcPts val="1000"/>
              </a:spcAft>
            </a:pPr>
            <a:r>
              <a:rPr lang="it-IT" dirty="0">
                <a:effectLst/>
                <a:latin typeface="Calibri" panose="020F0502020204030204" pitchFamily="34" charset="0"/>
                <a:ea typeface="Calibri" panose="020F0502020204030204" pitchFamily="34" charset="0"/>
              </a:rPr>
              <a:t>Purtroppo, sulla base delle segnalazioni ricevute e dei confronti presso i Tavoli preposti, abbiamo contezza di come anche il nostro territorio contribuisca a costituire questa percentuale.</a:t>
            </a:r>
          </a:p>
          <a:p>
            <a:pPr indent="-1270" algn="just">
              <a:lnSpc>
                <a:spcPct val="115000"/>
              </a:lnSpc>
              <a:spcAft>
                <a:spcPts val="1000"/>
              </a:spcAft>
            </a:pPr>
            <a:r>
              <a:rPr lang="it-IT" dirty="0">
                <a:latin typeface="Calibri" panose="020F0502020204030204" pitchFamily="34" charset="0"/>
                <a:ea typeface="Calibri" panose="020F0502020204030204" pitchFamily="34" charset="0"/>
              </a:rPr>
              <a:t>Su 55 bandi non adeguati a equo compenso:</a:t>
            </a:r>
          </a:p>
          <a:p>
            <a:pPr marL="284480" indent="-285750" algn="just">
              <a:lnSpc>
                <a:spcPct val="115000"/>
              </a:lnSpc>
              <a:spcAft>
                <a:spcPts val="1000"/>
              </a:spcAft>
              <a:buFont typeface="Arial" panose="020B0604020202020204" pitchFamily="34" charset="0"/>
              <a:buChar char="•"/>
            </a:pPr>
            <a:r>
              <a:rPr lang="it-IT" b="1" dirty="0">
                <a:latin typeface="Calibri" panose="020F0502020204030204" pitchFamily="34" charset="0"/>
                <a:ea typeface="Calibri" panose="020F0502020204030204" pitchFamily="34" charset="0"/>
              </a:rPr>
              <a:t> n. 2 bandi  provincia di Trento (3,6% del totale), </a:t>
            </a:r>
          </a:p>
          <a:p>
            <a:pPr marL="284480" indent="-285750" algn="just">
              <a:lnSpc>
                <a:spcPct val="115000"/>
              </a:lnSpc>
              <a:spcAft>
                <a:spcPts val="1000"/>
              </a:spcAft>
              <a:buFont typeface="Arial" panose="020B0604020202020204" pitchFamily="34" charset="0"/>
              <a:buChar char="•"/>
            </a:pPr>
            <a:r>
              <a:rPr lang="it-IT" b="1" dirty="0">
                <a:latin typeface="Calibri" panose="020F0502020204030204" pitchFamily="34" charset="0"/>
                <a:ea typeface="Calibri" panose="020F0502020204030204" pitchFamily="34" charset="0"/>
              </a:rPr>
              <a:t>N. 4 bandi provincia di Bolzano (7,2% del totale)</a:t>
            </a:r>
          </a:p>
          <a:p>
            <a:pPr marL="284480" indent="-285750" algn="just">
              <a:lnSpc>
                <a:spcPct val="115000"/>
              </a:lnSpc>
              <a:spcAft>
                <a:spcPts val="1000"/>
              </a:spcAft>
              <a:buFont typeface="Arial" panose="020B0604020202020204" pitchFamily="34" charset="0"/>
              <a:buChar char="•"/>
            </a:pPr>
            <a:r>
              <a:rPr lang="it-IT" b="1" dirty="0">
                <a:latin typeface="Calibri" panose="020F0502020204030204" pitchFamily="34" charset="0"/>
                <a:ea typeface="Calibri" panose="020F0502020204030204" pitchFamily="34" charset="0"/>
              </a:rPr>
              <a:t>TRENTINO ALTO ADIGE insieme 11% del totale</a:t>
            </a:r>
            <a:endParaRPr lang="it-IT" b="1" dirty="0">
              <a:effectLst/>
              <a:latin typeface="Calibri" panose="020F0502020204030204" pitchFamily="34" charset="0"/>
              <a:ea typeface="Calibri" panose="020F0502020204030204" pitchFamily="34" charset="0"/>
            </a:endParaRPr>
          </a:p>
          <a:p>
            <a:r>
              <a:rPr lang="it-IT" b="1" u="sng" dirty="0">
                <a:solidFill>
                  <a:srgbClr val="FF0000"/>
                </a:solidFill>
                <a:effectLst/>
                <a:latin typeface="Calibri" panose="020F0502020204030204" pitchFamily="34" charset="0"/>
                <a:ea typeface="Calibri" panose="020F0502020204030204" pitchFamily="34" charset="0"/>
              </a:rPr>
              <a:t>Auspichiamo una rapida inversione di tendenza a livello locale, anche sulla base della recente giurisprudenza, in particolare dei due pronunciamenti di interesse </a:t>
            </a:r>
            <a:endParaRPr lang="it-IT" b="1" dirty="0">
              <a:solidFill>
                <a:srgbClr val="FF0000"/>
              </a:solidFill>
            </a:endParaRPr>
          </a:p>
        </p:txBody>
      </p:sp>
      <p:sp>
        <p:nvSpPr>
          <p:cNvPr id="7" name="CasellaDiTesto 6">
            <a:extLst>
              <a:ext uri="{FF2B5EF4-FFF2-40B4-BE49-F238E27FC236}">
                <a16:creationId xmlns:a16="http://schemas.microsoft.com/office/drawing/2014/main" id="{927B1C69-355A-04BA-606C-0FE210A8D0D4}"/>
              </a:ext>
            </a:extLst>
          </p:cNvPr>
          <p:cNvSpPr txBox="1"/>
          <p:nvPr/>
        </p:nvSpPr>
        <p:spPr>
          <a:xfrm>
            <a:off x="5891869" y="-62952"/>
            <a:ext cx="5935440" cy="1588127"/>
          </a:xfrm>
          <a:prstGeom prst="rect">
            <a:avLst/>
          </a:prstGeom>
          <a:noFill/>
        </p:spPr>
        <p:txBody>
          <a:bodyPr wrap="square">
            <a:spAutoFit/>
          </a:bodyPr>
          <a:lstStyle/>
          <a:p>
            <a:pPr algn="ctr">
              <a:lnSpc>
                <a:spcPct val="90000"/>
              </a:lnSpc>
              <a:spcBef>
                <a:spcPct val="0"/>
              </a:spcBef>
            </a:pPr>
            <a:r>
              <a:rPr lang="it-IT" sz="3600" b="1" dirty="0">
                <a:solidFill>
                  <a:srgbClr val="FF0000"/>
                </a:solidFill>
                <a:latin typeface="+mj-lt"/>
                <a:ea typeface="+mj-ea"/>
                <a:cs typeface="+mj-cs"/>
              </a:rPr>
              <a:t>Nuovo Codice Contratti ed Equo Compenso:</a:t>
            </a:r>
            <a:br>
              <a:rPr lang="it-IT" sz="3600" b="1" dirty="0">
                <a:solidFill>
                  <a:srgbClr val="FF0000"/>
                </a:solidFill>
                <a:latin typeface="+mj-lt"/>
                <a:ea typeface="+mj-ea"/>
                <a:cs typeface="+mj-cs"/>
              </a:rPr>
            </a:br>
            <a:r>
              <a:rPr lang="it-IT" sz="3600" b="1" dirty="0">
                <a:solidFill>
                  <a:srgbClr val="FF0000"/>
                </a:solidFill>
                <a:highlight>
                  <a:srgbClr val="FFFF00"/>
                </a:highlight>
                <a:latin typeface="+mj-lt"/>
                <a:ea typeface="+mj-ea"/>
                <a:cs typeface="+mj-cs"/>
              </a:rPr>
              <a:t>NOVITA’</a:t>
            </a:r>
          </a:p>
        </p:txBody>
      </p:sp>
      <p:pic>
        <p:nvPicPr>
          <p:cNvPr id="8" name="Immagine 7">
            <a:extLst>
              <a:ext uri="{FF2B5EF4-FFF2-40B4-BE49-F238E27FC236}">
                <a16:creationId xmlns:a16="http://schemas.microsoft.com/office/drawing/2014/main" id="{51DCFAA8-AC55-4497-B3E3-F7BF8F2E25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485" y="252008"/>
            <a:ext cx="1886678" cy="754671"/>
          </a:xfrm>
          <a:prstGeom prst="rect">
            <a:avLst/>
          </a:prstGeom>
        </p:spPr>
      </p:pic>
      <p:pic>
        <p:nvPicPr>
          <p:cNvPr id="3" name="Immagine 2">
            <a:extLst>
              <a:ext uri="{FF2B5EF4-FFF2-40B4-BE49-F238E27FC236}">
                <a16:creationId xmlns:a16="http://schemas.microsoft.com/office/drawing/2014/main" id="{0C7581A5-2459-C065-802A-4909B128AEC7}"/>
              </a:ext>
            </a:extLst>
          </p:cNvPr>
          <p:cNvPicPr>
            <a:picLocks noChangeAspect="1"/>
          </p:cNvPicPr>
          <p:nvPr/>
        </p:nvPicPr>
        <p:blipFill>
          <a:blip r:embed="rId3"/>
          <a:stretch>
            <a:fillRect/>
          </a:stretch>
        </p:blipFill>
        <p:spPr>
          <a:xfrm>
            <a:off x="274320" y="115131"/>
            <a:ext cx="5935440" cy="6627738"/>
          </a:xfrm>
          <a:prstGeom prst="rect">
            <a:avLst/>
          </a:prstGeom>
        </p:spPr>
      </p:pic>
      <p:pic>
        <p:nvPicPr>
          <p:cNvPr id="4" name="Immagine 3">
            <a:extLst>
              <a:ext uri="{FF2B5EF4-FFF2-40B4-BE49-F238E27FC236}">
                <a16:creationId xmlns:a16="http://schemas.microsoft.com/office/drawing/2014/main" id="{24A6785A-27DE-7682-BB7C-9B1391027480}"/>
              </a:ext>
            </a:extLst>
          </p:cNvPr>
          <p:cNvPicPr>
            <a:picLocks noChangeAspect="1"/>
          </p:cNvPicPr>
          <p:nvPr/>
        </p:nvPicPr>
        <p:blipFill>
          <a:blip r:embed="rId4"/>
          <a:stretch>
            <a:fillRect/>
          </a:stretch>
        </p:blipFill>
        <p:spPr>
          <a:xfrm>
            <a:off x="1360509" y="1006679"/>
            <a:ext cx="9062719" cy="5259055"/>
          </a:xfrm>
          <a:prstGeom prst="rect">
            <a:avLst/>
          </a:prstGeom>
        </p:spPr>
      </p:pic>
    </p:spTree>
    <p:extLst>
      <p:ext uri="{BB962C8B-B14F-4D97-AF65-F5344CB8AC3E}">
        <p14:creationId xmlns:p14="http://schemas.microsoft.com/office/powerpoint/2010/main" val="4025355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3A5C3450-93E1-F803-04B8-6D0A5A6BBE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485" y="252008"/>
            <a:ext cx="1886678" cy="754671"/>
          </a:xfrm>
          <a:prstGeom prst="rect">
            <a:avLst/>
          </a:prstGeom>
        </p:spPr>
      </p:pic>
      <p:sp>
        <p:nvSpPr>
          <p:cNvPr id="2" name="Titolo 1">
            <a:extLst>
              <a:ext uri="{FF2B5EF4-FFF2-40B4-BE49-F238E27FC236}">
                <a16:creationId xmlns:a16="http://schemas.microsoft.com/office/drawing/2014/main" id="{49FAB30E-D659-75FC-9A47-B54E967ACF72}"/>
              </a:ext>
            </a:extLst>
          </p:cNvPr>
          <p:cNvSpPr>
            <a:spLocks noGrp="1"/>
          </p:cNvSpPr>
          <p:nvPr>
            <p:ph type="title"/>
          </p:nvPr>
        </p:nvSpPr>
        <p:spPr>
          <a:xfrm>
            <a:off x="1902778" y="0"/>
            <a:ext cx="10515600" cy="1325563"/>
          </a:xfrm>
        </p:spPr>
        <p:txBody>
          <a:bodyPr>
            <a:normAutofit/>
          </a:bodyPr>
          <a:lstStyle/>
          <a:p>
            <a:pPr algn="ctr"/>
            <a:r>
              <a:rPr lang="it-IT" sz="4000" b="1" dirty="0">
                <a:solidFill>
                  <a:srgbClr val="FF0000"/>
                </a:solidFill>
              </a:rPr>
              <a:t>Nuovo Codice Contratti ed Equo Compenso:</a:t>
            </a:r>
            <a:br>
              <a:rPr lang="it-IT" sz="4000" b="1" dirty="0">
                <a:solidFill>
                  <a:srgbClr val="FF0000"/>
                </a:solidFill>
              </a:rPr>
            </a:br>
            <a:r>
              <a:rPr lang="it-IT" sz="4000" b="1" dirty="0">
                <a:solidFill>
                  <a:srgbClr val="FF0000"/>
                </a:solidFill>
                <a:highlight>
                  <a:srgbClr val="FFFF00"/>
                </a:highlight>
              </a:rPr>
              <a:t>NOVITA’</a:t>
            </a:r>
          </a:p>
        </p:txBody>
      </p:sp>
      <p:sp>
        <p:nvSpPr>
          <p:cNvPr id="6" name="CasellaDiTesto 5">
            <a:extLst>
              <a:ext uri="{FF2B5EF4-FFF2-40B4-BE49-F238E27FC236}">
                <a16:creationId xmlns:a16="http://schemas.microsoft.com/office/drawing/2014/main" id="{3339A810-CF6A-ED23-EC9E-9E7CE0486ADE}"/>
              </a:ext>
            </a:extLst>
          </p:cNvPr>
          <p:cNvSpPr txBox="1"/>
          <p:nvPr/>
        </p:nvSpPr>
        <p:spPr>
          <a:xfrm>
            <a:off x="71120" y="1325563"/>
            <a:ext cx="12120880" cy="5145768"/>
          </a:xfrm>
          <a:prstGeom prst="rect">
            <a:avLst/>
          </a:prstGeom>
          <a:noFill/>
        </p:spPr>
        <p:txBody>
          <a:bodyPr wrap="square">
            <a:spAutoFit/>
          </a:bodyPr>
          <a:lstStyle/>
          <a:p>
            <a:pPr marL="342900" lvl="0" indent="-342900" algn="just" fontAlgn="ctr">
              <a:lnSpc>
                <a:spcPct val="115000"/>
              </a:lnSpc>
              <a:buFont typeface="Calibri" panose="020F0502020204030204" pitchFamily="34" charset="0"/>
              <a:buChar char="-"/>
            </a:pPr>
            <a:r>
              <a:rPr lang="it-IT" sz="1600" b="1" dirty="0">
                <a:solidFill>
                  <a:srgbClr val="FF0000"/>
                </a:solidFill>
                <a:effectLst/>
                <a:latin typeface="Calibri" panose="020F0502020204030204" pitchFamily="34" charset="0"/>
                <a:ea typeface="Times New Roman" panose="02020603050405020304" pitchFamily="18" charset="0"/>
              </a:rPr>
              <a:t>Sentenza del T.A.R. per il Veneto 03/04/2024 n. 632</a:t>
            </a:r>
            <a:r>
              <a:rPr lang="it-IT" sz="1600" dirty="0">
                <a:effectLst/>
                <a:latin typeface="Calibri" panose="020F0502020204030204" pitchFamily="34" charset="0"/>
                <a:ea typeface="Times New Roman" panose="02020603050405020304" pitchFamily="18" charset="0"/>
              </a:rPr>
              <a:t>: è la prima pronuncia giurisprudenziale in tema di equo compenso negli appalti pubblici e </a:t>
            </a:r>
            <a:r>
              <a:rPr lang="it-IT" sz="1600" u="sng" dirty="0">
                <a:effectLst/>
                <a:latin typeface="Calibri" panose="020F0502020204030204" pitchFamily="34" charset="0"/>
                <a:ea typeface="Times New Roman" panose="02020603050405020304" pitchFamily="18" charset="0"/>
              </a:rPr>
              <a:t>conferma le tesi espresse dal Consiglio Nazionale Ingegneri</a:t>
            </a:r>
            <a:r>
              <a:rPr lang="it-IT" sz="1600" dirty="0">
                <a:effectLst/>
                <a:latin typeface="Calibri" panose="020F0502020204030204" pitchFamily="34" charset="0"/>
                <a:ea typeface="Times New Roman" panose="02020603050405020304" pitchFamily="18" charset="0"/>
              </a:rPr>
              <a:t>, in particolare afferma che: </a:t>
            </a:r>
          </a:p>
          <a:p>
            <a:pPr marL="342900" lvl="0" indent="-342900" algn="just" fontAlgn="ctr">
              <a:lnSpc>
                <a:spcPct val="115000"/>
              </a:lnSpc>
              <a:buFont typeface="+mj-lt"/>
              <a:buAutoNum type="arabicParenR"/>
            </a:pPr>
            <a:r>
              <a:rPr lang="it-IT" sz="1600" b="1" dirty="0">
                <a:effectLst/>
                <a:latin typeface="Calibri" panose="020F0502020204030204" pitchFamily="34" charset="0"/>
                <a:ea typeface="Times New Roman" panose="02020603050405020304" pitchFamily="18" charset="0"/>
              </a:rPr>
              <a:t>Il compenso, determinato ai sensi del D.M. 17 giugno 2016, non è ribassabile</a:t>
            </a:r>
            <a:endParaRPr lang="it-IT" sz="1600" dirty="0">
              <a:effectLst/>
              <a:latin typeface="Calibri" panose="020F0502020204030204" pitchFamily="34" charset="0"/>
              <a:ea typeface="Calibri" panose="020F0502020204030204" pitchFamily="34" charset="0"/>
            </a:endParaRPr>
          </a:p>
          <a:p>
            <a:pPr marL="342900" lvl="0" indent="-342900" algn="just" fontAlgn="ctr">
              <a:lnSpc>
                <a:spcPct val="115000"/>
              </a:lnSpc>
              <a:buFont typeface="+mj-lt"/>
              <a:buAutoNum type="arabicParenR"/>
            </a:pPr>
            <a:r>
              <a:rPr lang="it-IT" sz="1600" b="1" dirty="0">
                <a:effectLst/>
                <a:latin typeface="Calibri" panose="020F0502020204030204" pitchFamily="34" charset="0"/>
                <a:ea typeface="Times New Roman" panose="02020603050405020304" pitchFamily="18" charset="0"/>
              </a:rPr>
              <a:t>Il ribasso può essere operato sulla sola componente “spese” del corrispettivo</a:t>
            </a:r>
            <a:endParaRPr lang="it-IT" sz="1600" dirty="0">
              <a:effectLst/>
              <a:latin typeface="Calibri" panose="020F0502020204030204" pitchFamily="34" charset="0"/>
              <a:ea typeface="Calibri" panose="020F0502020204030204" pitchFamily="34" charset="0"/>
            </a:endParaRPr>
          </a:p>
          <a:p>
            <a:pPr marL="342900" lvl="0" indent="-342900" algn="just" fontAlgn="ctr">
              <a:lnSpc>
                <a:spcPct val="115000"/>
              </a:lnSpc>
              <a:buFont typeface="+mj-lt"/>
              <a:buAutoNum type="arabicParenR"/>
            </a:pPr>
            <a:r>
              <a:rPr lang="it-IT" sz="1600" b="1" dirty="0">
                <a:effectLst/>
                <a:latin typeface="Calibri" panose="020F0502020204030204" pitchFamily="34" charset="0"/>
                <a:ea typeface="Times New Roman" panose="02020603050405020304" pitchFamily="18" charset="0"/>
              </a:rPr>
              <a:t>Lo scopo della legge 49 è la tutela dei contraenti deboli, nei confronti anche della P.A.</a:t>
            </a:r>
            <a:endParaRPr lang="it-IT" sz="1600" dirty="0">
              <a:effectLst/>
              <a:latin typeface="Calibri" panose="020F0502020204030204" pitchFamily="34" charset="0"/>
              <a:ea typeface="Calibri" panose="020F0502020204030204" pitchFamily="34" charset="0"/>
            </a:endParaRPr>
          </a:p>
          <a:p>
            <a:pPr marL="342900" lvl="0" indent="-342900" algn="just" fontAlgn="ctr">
              <a:lnSpc>
                <a:spcPct val="115000"/>
              </a:lnSpc>
              <a:buFont typeface="+mj-lt"/>
              <a:buAutoNum type="arabicParenR"/>
            </a:pPr>
            <a:r>
              <a:rPr lang="it-IT" sz="1600" b="1" dirty="0">
                <a:effectLst/>
                <a:latin typeface="Calibri" panose="020F0502020204030204" pitchFamily="34" charset="0"/>
                <a:ea typeface="Times New Roman" panose="02020603050405020304" pitchFamily="18" charset="0"/>
              </a:rPr>
              <a:t>Vi è coordinamento tra legge 49 e d.lgs. 36/2023 ed esclusione di effetti anticoncorrenziali </a:t>
            </a:r>
            <a:endParaRPr lang="it-IT" sz="1600" dirty="0">
              <a:effectLst/>
              <a:latin typeface="Calibri" panose="020F0502020204030204" pitchFamily="34" charset="0"/>
              <a:ea typeface="Calibri" panose="020F0502020204030204" pitchFamily="34" charset="0"/>
            </a:endParaRPr>
          </a:p>
          <a:p>
            <a:pPr marL="685800" indent="-635" algn="just" fontAlgn="ctr">
              <a:lnSpc>
                <a:spcPct val="115000"/>
              </a:lnSpc>
            </a:pPr>
            <a:r>
              <a:rPr lang="it-IT" sz="1600" dirty="0">
                <a:effectLst/>
                <a:latin typeface="Calibri" panose="020F0502020204030204" pitchFamily="34" charset="0"/>
                <a:ea typeface="Times New Roman" panose="02020603050405020304" pitchFamily="18" charset="0"/>
              </a:rPr>
              <a:t> </a:t>
            </a:r>
            <a:endParaRPr lang="it-IT" sz="1600" dirty="0">
              <a:effectLst/>
              <a:latin typeface="Calibri" panose="020F0502020204030204" pitchFamily="34" charset="0"/>
              <a:ea typeface="Calibri" panose="020F0502020204030204" pitchFamily="34" charset="0"/>
            </a:endParaRPr>
          </a:p>
          <a:p>
            <a:pPr marL="342900" lvl="0" indent="-342900" algn="just" fontAlgn="ctr">
              <a:lnSpc>
                <a:spcPct val="115000"/>
              </a:lnSpc>
              <a:buFont typeface="Calibri" panose="020F0502020204030204" pitchFamily="34" charset="0"/>
              <a:buChar char="-"/>
            </a:pPr>
            <a:r>
              <a:rPr lang="it-IT" sz="1600" b="1" dirty="0">
                <a:solidFill>
                  <a:srgbClr val="FF0000"/>
                </a:solidFill>
                <a:effectLst/>
                <a:latin typeface="Calibri" panose="020F0502020204030204" pitchFamily="34" charset="0"/>
                <a:ea typeface="Times New Roman" panose="02020603050405020304" pitchFamily="18" charset="0"/>
              </a:rPr>
              <a:t>Sentenza del T.A.R. Lazio, 30/04/2024 n. 8580</a:t>
            </a:r>
            <a:r>
              <a:rPr lang="it-IT" sz="1600" b="1" dirty="0">
                <a:effectLst/>
                <a:latin typeface="Calibri" panose="020F0502020204030204" pitchFamily="34" charset="0"/>
                <a:ea typeface="Times New Roman" panose="02020603050405020304" pitchFamily="18" charset="0"/>
              </a:rPr>
              <a:t>: </a:t>
            </a:r>
            <a:r>
              <a:rPr lang="it-IT" sz="1600" dirty="0">
                <a:effectLst/>
                <a:latin typeface="Calibri" panose="020F0502020204030204" pitchFamily="34" charset="0"/>
                <a:ea typeface="Times New Roman" panose="02020603050405020304" pitchFamily="18" charset="0"/>
              </a:rPr>
              <a:t>la seconda pronuncia sul tema, conferma le tesi sostenute dal T.A.R. per il Veneto e ribadisce:</a:t>
            </a:r>
          </a:p>
          <a:p>
            <a:pPr marL="342900" lvl="0" indent="-342900" algn="just" fontAlgn="ctr">
              <a:lnSpc>
                <a:spcPct val="115000"/>
              </a:lnSpc>
              <a:buFont typeface="+mj-lt"/>
              <a:buAutoNum type="arabicParenR"/>
            </a:pPr>
            <a:r>
              <a:rPr lang="it-IT" sz="1600" b="1" dirty="0">
                <a:effectLst/>
                <a:latin typeface="Calibri" panose="020F0502020204030204" pitchFamily="34" charset="0"/>
                <a:ea typeface="Times New Roman" panose="02020603050405020304" pitchFamily="18" charset="0"/>
              </a:rPr>
              <a:t>La piena applicabilità della legge 49 al codice dei contratti</a:t>
            </a:r>
            <a:endParaRPr lang="it-IT" sz="1600" dirty="0">
              <a:effectLst/>
              <a:latin typeface="Calibri" panose="020F0502020204030204" pitchFamily="34" charset="0"/>
              <a:ea typeface="Calibri" panose="020F0502020204030204" pitchFamily="34" charset="0"/>
            </a:endParaRPr>
          </a:p>
          <a:p>
            <a:pPr marL="342900" lvl="0" indent="-342900" algn="just" fontAlgn="ctr">
              <a:lnSpc>
                <a:spcPct val="115000"/>
              </a:lnSpc>
              <a:buFont typeface="+mj-lt"/>
              <a:buAutoNum type="arabicParenR"/>
            </a:pPr>
            <a:r>
              <a:rPr lang="it-IT" sz="1600" b="1" dirty="0">
                <a:effectLst/>
                <a:latin typeface="Calibri" panose="020F0502020204030204" pitchFamily="34" charset="0"/>
                <a:ea typeface="Times New Roman" panose="02020603050405020304" pitchFamily="18" charset="0"/>
              </a:rPr>
              <a:t>La totale compatibilità della legge 49 con la normativa europea in materia di concorrenza</a:t>
            </a:r>
            <a:endParaRPr lang="it-IT" sz="1600" dirty="0">
              <a:effectLst/>
              <a:latin typeface="Calibri" panose="020F0502020204030204" pitchFamily="34" charset="0"/>
              <a:ea typeface="Calibri" panose="020F0502020204030204" pitchFamily="34" charset="0"/>
            </a:endParaRPr>
          </a:p>
          <a:p>
            <a:pPr marL="342900" lvl="0" indent="-342900" algn="just" fontAlgn="ctr">
              <a:lnSpc>
                <a:spcPct val="115000"/>
              </a:lnSpc>
              <a:buFont typeface="+mj-lt"/>
              <a:buAutoNum type="arabicParenR"/>
            </a:pPr>
            <a:r>
              <a:rPr lang="it-IT" sz="1600" b="1" dirty="0">
                <a:effectLst/>
                <a:latin typeface="Calibri" panose="020F0502020204030204" pitchFamily="34" charset="0"/>
                <a:ea typeface="Times New Roman" panose="02020603050405020304" pitchFamily="18" charset="0"/>
              </a:rPr>
              <a:t>La tutela della qualità tramite l’equo compenso</a:t>
            </a:r>
            <a:endParaRPr lang="it-IT" sz="1600" dirty="0">
              <a:effectLst/>
              <a:latin typeface="Calibri" panose="020F0502020204030204" pitchFamily="34" charset="0"/>
              <a:ea typeface="Calibri" panose="020F0502020204030204" pitchFamily="34" charset="0"/>
            </a:endParaRPr>
          </a:p>
          <a:p>
            <a:pPr indent="-635" algn="just" fontAlgn="ctr">
              <a:lnSpc>
                <a:spcPct val="115000"/>
              </a:lnSpc>
              <a:spcAft>
                <a:spcPts val="1000"/>
              </a:spcAft>
            </a:pPr>
            <a:r>
              <a:rPr lang="it-IT" sz="1600" dirty="0">
                <a:effectLst/>
                <a:latin typeface="Calibri" panose="020F0502020204030204" pitchFamily="34" charset="0"/>
                <a:ea typeface="Times New Roman" panose="02020603050405020304" pitchFamily="18" charset="0"/>
              </a:rPr>
              <a:t> </a:t>
            </a:r>
            <a:endParaRPr lang="it-IT" sz="1600" dirty="0">
              <a:effectLst/>
              <a:latin typeface="Calibri" panose="020F0502020204030204" pitchFamily="34" charset="0"/>
              <a:ea typeface="Calibri" panose="020F0502020204030204" pitchFamily="34" charset="0"/>
            </a:endParaRPr>
          </a:p>
          <a:p>
            <a:pPr indent="-1270" algn="just">
              <a:lnSpc>
                <a:spcPct val="115000"/>
              </a:lnSpc>
              <a:spcAft>
                <a:spcPts val="1000"/>
              </a:spcAft>
            </a:pPr>
            <a:r>
              <a:rPr lang="it-IT" sz="1600" b="1" dirty="0">
                <a:solidFill>
                  <a:srgbClr val="FF0000"/>
                </a:solidFill>
                <a:effectLst/>
                <a:latin typeface="Calibri" panose="020F0502020204030204" pitchFamily="34" charset="0"/>
                <a:ea typeface="Times New Roman" panose="02020603050405020304" pitchFamily="18" charset="0"/>
              </a:rPr>
              <a:t>Questi recenti pronunciamenti </a:t>
            </a:r>
            <a:r>
              <a:rPr lang="it-IT" sz="1600" b="1" dirty="0">
                <a:solidFill>
                  <a:srgbClr val="FF0000"/>
                </a:solidFill>
                <a:effectLst/>
                <a:latin typeface="Calibri" panose="020F0502020204030204" pitchFamily="34" charset="0"/>
                <a:ea typeface="Calibri" panose="020F0502020204030204" pitchFamily="34" charset="0"/>
              </a:rPr>
              <a:t>hanno, altresì, evidenziato come sia </a:t>
            </a:r>
            <a:r>
              <a:rPr lang="it-IT" sz="1600" b="1" u="sng" dirty="0">
                <a:solidFill>
                  <a:srgbClr val="FF0000"/>
                </a:solidFill>
                <a:effectLst/>
                <a:latin typeface="Calibri" panose="020F0502020204030204" pitchFamily="34" charset="0"/>
                <a:ea typeface="Calibri" panose="020F0502020204030204" pitchFamily="34" charset="0"/>
              </a:rPr>
              <a:t>possibile ricorrere al giudice per contestare le graduatorie</a:t>
            </a:r>
            <a:r>
              <a:rPr lang="it-IT" sz="1600" b="1" dirty="0">
                <a:solidFill>
                  <a:srgbClr val="FF0000"/>
                </a:solidFill>
                <a:effectLst/>
                <a:latin typeface="Calibri" panose="020F0502020204030204" pitchFamily="34" charset="0"/>
                <a:ea typeface="Calibri" panose="020F0502020204030204" pitchFamily="34" charset="0"/>
              </a:rPr>
              <a:t> laddove vi sia stata violazione della legge sull’equo compenso.</a:t>
            </a:r>
            <a:endParaRPr lang="it-IT" sz="1600" dirty="0">
              <a:solidFill>
                <a:srgbClr val="FF0000"/>
              </a:solidFill>
              <a:effectLst/>
              <a:latin typeface="Calibri" panose="020F0502020204030204" pitchFamily="34" charset="0"/>
              <a:ea typeface="Calibri" panose="020F0502020204030204" pitchFamily="34" charset="0"/>
            </a:endParaRPr>
          </a:p>
          <a:p>
            <a:pPr indent="-1270" algn="just">
              <a:lnSpc>
                <a:spcPct val="115000"/>
              </a:lnSpc>
              <a:spcAft>
                <a:spcPts val="1000"/>
              </a:spcAft>
            </a:pPr>
            <a:r>
              <a:rPr lang="it-IT" sz="1600" b="1" dirty="0">
                <a:solidFill>
                  <a:srgbClr val="FF0000"/>
                </a:solidFill>
                <a:effectLst/>
                <a:latin typeface="Calibri" panose="020F0502020204030204" pitchFamily="34" charset="0"/>
                <a:ea typeface="Calibri" panose="020F0502020204030204" pitchFamily="34" charset="0"/>
              </a:rPr>
              <a:t>Ciò senza dimenticare altri due aspetti, ovvero il possibile </a:t>
            </a:r>
            <a:r>
              <a:rPr lang="it-IT" sz="1600" b="1" u="sng" dirty="0">
                <a:solidFill>
                  <a:srgbClr val="FF0000"/>
                </a:solidFill>
                <a:effectLst/>
                <a:latin typeface="Calibri" panose="020F0502020204030204" pitchFamily="34" charset="0"/>
                <a:ea typeface="Calibri" panose="020F0502020204030204" pitchFamily="34" charset="0"/>
              </a:rPr>
              <a:t>procedimento disciplinare</a:t>
            </a:r>
            <a:r>
              <a:rPr lang="it-IT" sz="1600" b="1" dirty="0">
                <a:solidFill>
                  <a:srgbClr val="FF0000"/>
                </a:solidFill>
                <a:effectLst/>
                <a:latin typeface="Calibri" panose="020F0502020204030204" pitchFamily="34" charset="0"/>
                <a:ea typeface="Calibri" panose="020F0502020204030204" pitchFamily="34" charset="0"/>
              </a:rPr>
              <a:t> (contro qualunque iscritto che violi la legge 49) e l’</a:t>
            </a:r>
            <a:r>
              <a:rPr lang="it-IT" sz="1600" b="1" u="sng" dirty="0">
                <a:solidFill>
                  <a:srgbClr val="FF0000"/>
                </a:solidFill>
                <a:effectLst/>
                <a:latin typeface="Calibri" panose="020F0502020204030204" pitchFamily="34" charset="0"/>
                <a:ea typeface="Calibri" panose="020F0502020204030204" pitchFamily="34" charset="0"/>
              </a:rPr>
              <a:t>azione risarcitoria </a:t>
            </a:r>
            <a:r>
              <a:rPr lang="it-IT" sz="1600" b="1" dirty="0">
                <a:solidFill>
                  <a:srgbClr val="FF0000"/>
                </a:solidFill>
                <a:effectLst/>
                <a:latin typeface="Calibri" panose="020F0502020204030204" pitchFamily="34" charset="0"/>
                <a:ea typeface="Calibri" panose="020F0502020204030204" pitchFamily="34" charset="0"/>
              </a:rPr>
              <a:t>(a favore del contraente debole e a danno delle S.A.), come previsti dalla stessa legge 49/2023.</a:t>
            </a:r>
            <a:endParaRPr lang="it-IT" sz="1600" dirty="0">
              <a:solidFill>
                <a:srgbClr val="FF0000"/>
              </a:solidFill>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8840294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FF6272E-21B3-58BF-E37F-5DB0F15839D5}"/>
              </a:ext>
            </a:extLst>
          </p:cNvPr>
          <p:cNvSpPr>
            <a:spLocks noGrp="1"/>
          </p:cNvSpPr>
          <p:nvPr>
            <p:ph type="title"/>
          </p:nvPr>
        </p:nvSpPr>
        <p:spPr/>
        <p:txBody>
          <a:bodyPr/>
          <a:lstStyle/>
          <a:p>
            <a:endParaRPr lang="it-IT"/>
          </a:p>
        </p:txBody>
      </p:sp>
      <p:pic>
        <p:nvPicPr>
          <p:cNvPr id="5" name="Immagine 4">
            <a:extLst>
              <a:ext uri="{FF2B5EF4-FFF2-40B4-BE49-F238E27FC236}">
                <a16:creationId xmlns:a16="http://schemas.microsoft.com/office/drawing/2014/main" id="{ADABE801-3A0C-9546-7CF4-41EF8F682611}"/>
              </a:ext>
            </a:extLst>
          </p:cNvPr>
          <p:cNvPicPr>
            <a:picLocks noChangeAspect="1"/>
          </p:cNvPicPr>
          <p:nvPr/>
        </p:nvPicPr>
        <p:blipFill>
          <a:blip r:embed="rId2"/>
          <a:stretch>
            <a:fillRect/>
          </a:stretch>
        </p:blipFill>
        <p:spPr>
          <a:xfrm>
            <a:off x="0" y="-168208"/>
            <a:ext cx="5304064" cy="6943088"/>
          </a:xfrm>
          <a:prstGeom prst="rect">
            <a:avLst/>
          </a:prstGeom>
        </p:spPr>
      </p:pic>
      <p:pic>
        <p:nvPicPr>
          <p:cNvPr id="7" name="Immagine 6">
            <a:extLst>
              <a:ext uri="{FF2B5EF4-FFF2-40B4-BE49-F238E27FC236}">
                <a16:creationId xmlns:a16="http://schemas.microsoft.com/office/drawing/2014/main" id="{6CEC999A-6779-750B-0616-E335A217BB71}"/>
              </a:ext>
            </a:extLst>
          </p:cNvPr>
          <p:cNvPicPr>
            <a:picLocks noChangeAspect="1"/>
          </p:cNvPicPr>
          <p:nvPr/>
        </p:nvPicPr>
        <p:blipFill>
          <a:blip r:embed="rId3"/>
          <a:stretch>
            <a:fillRect/>
          </a:stretch>
        </p:blipFill>
        <p:spPr>
          <a:xfrm>
            <a:off x="5285928" y="365125"/>
            <a:ext cx="6906072" cy="6127750"/>
          </a:xfrm>
          <a:prstGeom prst="rect">
            <a:avLst/>
          </a:prstGeom>
        </p:spPr>
      </p:pic>
      <p:pic>
        <p:nvPicPr>
          <p:cNvPr id="9" name="Immagine 8">
            <a:extLst>
              <a:ext uri="{FF2B5EF4-FFF2-40B4-BE49-F238E27FC236}">
                <a16:creationId xmlns:a16="http://schemas.microsoft.com/office/drawing/2014/main" id="{932B2FAA-2374-53EC-03ED-335C803A7D59}"/>
              </a:ext>
            </a:extLst>
          </p:cNvPr>
          <p:cNvPicPr>
            <a:picLocks noChangeAspect="1"/>
          </p:cNvPicPr>
          <p:nvPr/>
        </p:nvPicPr>
        <p:blipFill>
          <a:blip r:embed="rId4"/>
          <a:stretch>
            <a:fillRect/>
          </a:stretch>
        </p:blipFill>
        <p:spPr>
          <a:xfrm>
            <a:off x="3410222" y="827773"/>
            <a:ext cx="5310266" cy="5143092"/>
          </a:xfrm>
          <a:prstGeom prst="rect">
            <a:avLst/>
          </a:prstGeom>
        </p:spPr>
      </p:pic>
    </p:spTree>
    <p:extLst>
      <p:ext uri="{BB962C8B-B14F-4D97-AF65-F5344CB8AC3E}">
        <p14:creationId xmlns:p14="http://schemas.microsoft.com/office/powerpoint/2010/main" val="3179696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17C92D8-70C0-1884-6F5E-99EE5E3FD26F}"/>
              </a:ext>
            </a:extLst>
          </p:cNvPr>
          <p:cNvSpPr>
            <a:spLocks noGrp="1"/>
          </p:cNvSpPr>
          <p:nvPr>
            <p:ph type="title"/>
          </p:nvPr>
        </p:nvSpPr>
        <p:spPr>
          <a:xfrm>
            <a:off x="1676400" y="169756"/>
            <a:ext cx="10515600" cy="1325563"/>
          </a:xfrm>
        </p:spPr>
        <p:txBody>
          <a:bodyPr/>
          <a:lstStyle/>
          <a:p>
            <a:pPr algn="ctr"/>
            <a:r>
              <a:rPr lang="it-IT" b="1" dirty="0">
                <a:solidFill>
                  <a:srgbClr val="FF0000"/>
                </a:solidFill>
              </a:rPr>
              <a:t>REVISIONE PARAMETRI DM 2016</a:t>
            </a:r>
          </a:p>
        </p:txBody>
      </p:sp>
      <p:pic>
        <p:nvPicPr>
          <p:cNvPr id="4" name="Immagine 3">
            <a:extLst>
              <a:ext uri="{FF2B5EF4-FFF2-40B4-BE49-F238E27FC236}">
                <a16:creationId xmlns:a16="http://schemas.microsoft.com/office/drawing/2014/main" id="{6C6345C1-7106-0993-EB38-D04C73D0DC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485" y="252008"/>
            <a:ext cx="1886678" cy="754671"/>
          </a:xfrm>
          <a:prstGeom prst="rect">
            <a:avLst/>
          </a:prstGeom>
        </p:spPr>
      </p:pic>
      <p:sp>
        <p:nvSpPr>
          <p:cNvPr id="6" name="CasellaDiTesto 5">
            <a:extLst>
              <a:ext uri="{FF2B5EF4-FFF2-40B4-BE49-F238E27FC236}">
                <a16:creationId xmlns:a16="http://schemas.microsoft.com/office/drawing/2014/main" id="{491A8B01-AD9E-FC3B-ED12-5EC9EF4F3120}"/>
              </a:ext>
            </a:extLst>
          </p:cNvPr>
          <p:cNvSpPr txBox="1"/>
          <p:nvPr/>
        </p:nvSpPr>
        <p:spPr>
          <a:xfrm>
            <a:off x="838200" y="1495319"/>
            <a:ext cx="10515599" cy="5078313"/>
          </a:xfrm>
          <a:prstGeom prst="rect">
            <a:avLst/>
          </a:prstGeom>
          <a:noFill/>
        </p:spPr>
        <p:txBody>
          <a:bodyPr wrap="square">
            <a:spAutoFit/>
          </a:bodyPr>
          <a:lstStyle/>
          <a:p>
            <a:pPr algn="just"/>
            <a:r>
              <a:rPr lang="it-IT" dirty="0"/>
              <a:t>È stato completato il lavoro sulla revisione dei parametri (allegato I-13 del </a:t>
            </a:r>
            <a:r>
              <a:rPr lang="it-IT" dirty="0" err="1"/>
              <a:t>CdC</a:t>
            </a:r>
            <a:r>
              <a:rPr lang="it-IT" dirty="0"/>
              <a:t>), che nella formulazione attuale erano stati transitoriamente derivati dal vecchio DM in conseguenza della soppressione di un livello di progettazione. </a:t>
            </a:r>
          </a:p>
          <a:p>
            <a:pPr algn="just"/>
            <a:r>
              <a:rPr lang="it-IT" dirty="0"/>
              <a:t>Con il coordinamento di Michele Lapenna, Sandro Catta e Domenico </a:t>
            </a:r>
            <a:r>
              <a:rPr lang="it-IT" dirty="0" err="1"/>
              <a:t>Condelli</a:t>
            </a:r>
            <a:r>
              <a:rPr lang="it-IT" dirty="0"/>
              <a:t> hanno fatto uno splendido lavoro, andando a coprire quasi tutte le tipologie delle prestazioni. Solo l’urbanistica è stata curata dagli Architetti e la geologia dai Geologi. </a:t>
            </a:r>
          </a:p>
          <a:p>
            <a:pPr algn="just"/>
            <a:endParaRPr lang="it-IT" dirty="0"/>
          </a:p>
          <a:p>
            <a:pPr algn="just"/>
            <a:endParaRPr lang="it-IT" dirty="0"/>
          </a:p>
          <a:p>
            <a:pPr algn="just"/>
            <a:r>
              <a:rPr lang="it-IT" b="0" i="0" dirty="0">
                <a:solidFill>
                  <a:srgbClr val="1A171B"/>
                </a:solidFill>
                <a:effectLst/>
                <a:highlight>
                  <a:srgbClr val="FFFFFF"/>
                </a:highlight>
                <a:latin typeface="Helvetica" panose="020B0604020202020204" pitchFamily="34" charset="0"/>
              </a:rPr>
              <a:t>DM 2016: le stazioni appaltanti, per motivi di trasparenza e correttezza devono obbligatoriamente riportare nella documentazione di gara il procedimento adottato per il calcolo dei compensi posti a base di gara, intesto come elenco dettagliato delle prestazioni e dei relativi corrispettivi.</a:t>
            </a:r>
            <a:br>
              <a:rPr lang="it-IT" dirty="0"/>
            </a:br>
            <a:r>
              <a:rPr lang="it-IT" b="0" i="0" dirty="0" err="1">
                <a:solidFill>
                  <a:srgbClr val="1A171B"/>
                </a:solidFill>
                <a:effectLst/>
                <a:highlight>
                  <a:srgbClr val="FFFFFF"/>
                </a:highlight>
                <a:latin typeface="Helvetica" panose="020B0604020202020204" pitchFamily="34" charset="0"/>
              </a:rPr>
              <a:t>ll</a:t>
            </a:r>
            <a:r>
              <a:rPr lang="it-IT" b="0" i="0" dirty="0">
                <a:solidFill>
                  <a:srgbClr val="1A171B"/>
                </a:solidFill>
                <a:effectLst/>
                <a:highlight>
                  <a:srgbClr val="FFFFFF"/>
                </a:highlight>
                <a:latin typeface="Helvetica" panose="020B0604020202020204" pitchFamily="34" charset="0"/>
              </a:rPr>
              <a:t> </a:t>
            </a:r>
            <a:r>
              <a:rPr lang="it-IT" b="1" i="0" dirty="0">
                <a:solidFill>
                  <a:srgbClr val="1A171B"/>
                </a:solidFill>
                <a:effectLst/>
                <a:highlight>
                  <a:srgbClr val="FFFFFF"/>
                </a:highlight>
                <a:latin typeface="Helvetica" panose="020B0604020202020204" pitchFamily="34" charset="0"/>
              </a:rPr>
              <a:t>bando relativo ai SIA (servizi di ingegneria </a:t>
            </a:r>
            <a:r>
              <a:rPr lang="it-IT" b="1" dirty="0">
                <a:solidFill>
                  <a:srgbClr val="1A171B"/>
                </a:solidFill>
                <a:highlight>
                  <a:srgbClr val="FFFFFF"/>
                </a:highlight>
                <a:latin typeface="Helvetica" panose="020B0604020202020204" pitchFamily="34" charset="0"/>
              </a:rPr>
              <a:t>e</a:t>
            </a:r>
            <a:r>
              <a:rPr lang="it-IT" b="1" i="0" dirty="0">
                <a:solidFill>
                  <a:srgbClr val="1A171B"/>
                </a:solidFill>
                <a:effectLst/>
                <a:highlight>
                  <a:srgbClr val="FFFFFF"/>
                </a:highlight>
                <a:latin typeface="Helvetica" panose="020B0604020202020204" pitchFamily="34" charset="0"/>
              </a:rPr>
              <a:t> architettura) deve sempre esplicitare il metodo di calcolo dei compensi</a:t>
            </a:r>
            <a:r>
              <a:rPr lang="it-IT" b="0" i="0" dirty="0">
                <a:solidFill>
                  <a:srgbClr val="1A171B"/>
                </a:solidFill>
                <a:effectLst/>
                <a:highlight>
                  <a:srgbClr val="FFFFFF"/>
                </a:highlight>
                <a:latin typeface="Helvetica" panose="020B0604020202020204" pitchFamily="34" charset="0"/>
              </a:rPr>
              <a:t>, che deve essere </a:t>
            </a:r>
            <a:r>
              <a:rPr lang="it-IT" b="1" i="0" dirty="0">
                <a:solidFill>
                  <a:srgbClr val="1A171B"/>
                </a:solidFill>
                <a:effectLst/>
                <a:highlight>
                  <a:srgbClr val="FFFFFF"/>
                </a:highlight>
                <a:latin typeface="Helvetica" panose="020B0604020202020204" pitchFamily="34" charset="0"/>
              </a:rPr>
              <a:t>riferito al Decreto Parametri</a:t>
            </a:r>
            <a:r>
              <a:rPr lang="it-IT" b="0" i="0" dirty="0">
                <a:solidFill>
                  <a:srgbClr val="1A171B"/>
                </a:solidFill>
                <a:effectLst/>
                <a:highlight>
                  <a:srgbClr val="FFFFFF"/>
                </a:highlight>
                <a:latin typeface="Helvetica" panose="020B0604020202020204" pitchFamily="34" charset="0"/>
              </a:rPr>
              <a:t> (</a:t>
            </a:r>
            <a:r>
              <a:rPr lang="it-IT" b="0" i="0" u="sng" dirty="0">
                <a:solidFill>
                  <a:srgbClr val="BD281C"/>
                </a:solidFill>
                <a:effectLst/>
                <a:highlight>
                  <a:srgbClr val="FFFFFF"/>
                </a:highlight>
                <a:latin typeface="Helvetica" panose="020B0604020202020204" pitchFamily="34" charset="0"/>
                <a:hlinkClick r:id="rId3"/>
              </a:rPr>
              <a:t>DM 17 giugno 2016</a:t>
            </a:r>
            <a:r>
              <a:rPr lang="it-IT" b="0" i="0" dirty="0">
                <a:solidFill>
                  <a:srgbClr val="1A171B"/>
                </a:solidFill>
                <a:effectLst/>
                <a:highlight>
                  <a:srgbClr val="FFFFFF"/>
                </a:highlight>
                <a:latin typeface="Helvetica" panose="020B0604020202020204" pitchFamily="34" charset="0"/>
              </a:rPr>
              <a:t>)</a:t>
            </a:r>
          </a:p>
          <a:p>
            <a:pPr algn="just"/>
            <a:endParaRPr lang="it-IT" dirty="0">
              <a:solidFill>
                <a:srgbClr val="1A171B"/>
              </a:solidFill>
              <a:highlight>
                <a:srgbClr val="FFFFFF"/>
              </a:highlight>
              <a:latin typeface="Helvetica" panose="020B0604020202020204" pitchFamily="34" charset="0"/>
            </a:endParaRPr>
          </a:p>
          <a:p>
            <a:pPr algn="just"/>
            <a:r>
              <a:rPr lang="it-IT" b="1" dirty="0">
                <a:solidFill>
                  <a:srgbClr val="FF0000"/>
                </a:solidFill>
                <a:highlight>
                  <a:srgbClr val="FFFFFF"/>
                </a:highlight>
                <a:latin typeface="Helvetica" panose="020B0604020202020204" pitchFamily="34" charset="0"/>
              </a:rPr>
              <a:t>In fase di revisione</a:t>
            </a:r>
          </a:p>
          <a:p>
            <a:pPr algn="just"/>
            <a:br>
              <a:rPr lang="it-IT" dirty="0"/>
            </a:br>
            <a:br>
              <a:rPr lang="it-IT" dirty="0"/>
            </a:br>
            <a:endParaRPr lang="it-IT" dirty="0"/>
          </a:p>
        </p:txBody>
      </p:sp>
    </p:spTree>
    <p:extLst>
      <p:ext uri="{BB962C8B-B14F-4D97-AF65-F5344CB8AC3E}">
        <p14:creationId xmlns:p14="http://schemas.microsoft.com/office/powerpoint/2010/main" val="15417600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C71F5A9F-FA64-2975-3301-AADFB3B819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485" y="252008"/>
            <a:ext cx="1886678" cy="754671"/>
          </a:xfrm>
          <a:prstGeom prst="rect">
            <a:avLst/>
          </a:prstGeom>
        </p:spPr>
      </p:pic>
      <p:sp>
        <p:nvSpPr>
          <p:cNvPr id="8" name="CasellaDiTesto 7">
            <a:extLst>
              <a:ext uri="{FF2B5EF4-FFF2-40B4-BE49-F238E27FC236}">
                <a16:creationId xmlns:a16="http://schemas.microsoft.com/office/drawing/2014/main" id="{A580F28F-74F0-7DD7-DB8C-4B6ADE6E7C58}"/>
              </a:ext>
            </a:extLst>
          </p:cNvPr>
          <p:cNvSpPr txBox="1"/>
          <p:nvPr/>
        </p:nvSpPr>
        <p:spPr>
          <a:xfrm>
            <a:off x="162560" y="1245449"/>
            <a:ext cx="3413760" cy="2431435"/>
          </a:xfrm>
          <a:prstGeom prst="rect">
            <a:avLst/>
          </a:prstGeom>
          <a:noFill/>
        </p:spPr>
        <p:txBody>
          <a:bodyPr wrap="square">
            <a:spAutoFit/>
          </a:bodyPr>
          <a:lstStyle/>
          <a:p>
            <a:r>
              <a:rPr lang="it-IT" sz="3100" b="1" kern="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DATI MERCATO DEL LAVORO: </a:t>
            </a:r>
            <a:br>
              <a:rPr lang="it-IT" sz="1800" b="1" kern="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br>
            <a:r>
              <a:rPr lang="it-IT" sz="1800" b="1" kern="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“LE ASSUNZIONI DEI LAUREATI IN INGEGNERIA </a:t>
            </a:r>
            <a:br>
              <a:rPr lang="it-IT" sz="1800" b="1" kern="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br>
            <a:r>
              <a:rPr lang="it-IT" sz="1800" b="1" kern="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NELLE IMPRESE PRIVATE”</a:t>
            </a:r>
          </a:p>
          <a:p>
            <a:r>
              <a:rPr lang="it-IT" sz="1800" b="1" kern="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 (dati tratti da Report Centro Studi del CNI)</a:t>
            </a:r>
            <a:endParaRPr lang="it-IT" dirty="0"/>
          </a:p>
        </p:txBody>
      </p:sp>
      <p:grpSp>
        <p:nvGrpSpPr>
          <p:cNvPr id="3" name="Gruppo 2">
            <a:extLst>
              <a:ext uri="{FF2B5EF4-FFF2-40B4-BE49-F238E27FC236}">
                <a16:creationId xmlns:a16="http://schemas.microsoft.com/office/drawing/2014/main" id="{E4EF479C-59B7-AD45-3E3D-56F9AEDCC398}"/>
              </a:ext>
            </a:extLst>
          </p:cNvPr>
          <p:cNvGrpSpPr/>
          <p:nvPr/>
        </p:nvGrpSpPr>
        <p:grpSpPr>
          <a:xfrm>
            <a:off x="3708400" y="180199"/>
            <a:ext cx="7823200" cy="6497602"/>
            <a:chOff x="3708400" y="180199"/>
            <a:chExt cx="7823200" cy="6497602"/>
          </a:xfrm>
        </p:grpSpPr>
        <p:pic>
          <p:nvPicPr>
            <p:cNvPr id="5" name="Immagine 4">
              <a:extLst>
                <a:ext uri="{FF2B5EF4-FFF2-40B4-BE49-F238E27FC236}">
                  <a16:creationId xmlns:a16="http://schemas.microsoft.com/office/drawing/2014/main" id="{64F41E43-B242-1D4D-841E-B6DAFBAA7AF9}"/>
                </a:ext>
              </a:extLst>
            </p:cNvPr>
            <p:cNvPicPr>
              <a:picLocks noChangeAspect="1"/>
            </p:cNvPicPr>
            <p:nvPr/>
          </p:nvPicPr>
          <p:blipFill>
            <a:blip r:embed="rId3"/>
            <a:stretch>
              <a:fillRect/>
            </a:stretch>
          </p:blipFill>
          <p:spPr>
            <a:xfrm>
              <a:off x="3708400" y="180199"/>
              <a:ext cx="7823200" cy="6497602"/>
            </a:xfrm>
            <a:prstGeom prst="rect">
              <a:avLst/>
            </a:prstGeom>
          </p:spPr>
        </p:pic>
        <p:sp>
          <p:nvSpPr>
            <p:cNvPr id="2" name="CasellaDiTesto 1">
              <a:extLst>
                <a:ext uri="{FF2B5EF4-FFF2-40B4-BE49-F238E27FC236}">
                  <a16:creationId xmlns:a16="http://schemas.microsoft.com/office/drawing/2014/main" id="{C808D4EF-E106-1D80-F39E-82972048D96D}"/>
                </a:ext>
              </a:extLst>
            </p:cNvPr>
            <p:cNvSpPr txBox="1"/>
            <p:nvPr/>
          </p:nvSpPr>
          <p:spPr>
            <a:xfrm>
              <a:off x="4622800" y="518160"/>
              <a:ext cx="3362960" cy="430887"/>
            </a:xfrm>
            <a:prstGeom prst="rect">
              <a:avLst/>
            </a:prstGeom>
            <a:solidFill>
              <a:schemeClr val="bg2">
                <a:lumMod val="75000"/>
              </a:schemeClr>
            </a:solidFill>
          </p:spPr>
          <p:txBody>
            <a:bodyPr wrap="square" rtlCol="0">
              <a:spAutoFit/>
            </a:bodyPr>
            <a:lstStyle/>
            <a:p>
              <a:r>
                <a:rPr lang="it-IT" sz="2200" dirty="0">
                  <a:solidFill>
                    <a:schemeClr val="bg1"/>
                  </a:solidFill>
                </a:rPr>
                <a:t>OCCUPAZIONE INGEGNERI</a:t>
              </a:r>
            </a:p>
          </p:txBody>
        </p:sp>
      </p:grpSp>
    </p:spTree>
    <p:extLst>
      <p:ext uri="{BB962C8B-B14F-4D97-AF65-F5344CB8AC3E}">
        <p14:creationId xmlns:p14="http://schemas.microsoft.com/office/powerpoint/2010/main" val="36506868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1C0D4B76-70B3-B299-FC55-60C26C837A46}"/>
              </a:ext>
            </a:extLst>
          </p:cNvPr>
          <p:cNvPicPr>
            <a:picLocks noChangeAspect="1"/>
          </p:cNvPicPr>
          <p:nvPr/>
        </p:nvPicPr>
        <p:blipFill>
          <a:blip r:embed="rId2"/>
          <a:stretch>
            <a:fillRect/>
          </a:stretch>
        </p:blipFill>
        <p:spPr>
          <a:xfrm>
            <a:off x="5516880" y="0"/>
            <a:ext cx="5379890" cy="6858000"/>
          </a:xfrm>
          <a:prstGeom prst="rect">
            <a:avLst/>
          </a:prstGeom>
        </p:spPr>
      </p:pic>
      <p:sp>
        <p:nvSpPr>
          <p:cNvPr id="6" name="CasellaDiTesto 5">
            <a:extLst>
              <a:ext uri="{FF2B5EF4-FFF2-40B4-BE49-F238E27FC236}">
                <a16:creationId xmlns:a16="http://schemas.microsoft.com/office/drawing/2014/main" id="{0B824133-B80B-12AF-725C-2673DCE6EC6C}"/>
              </a:ext>
            </a:extLst>
          </p:cNvPr>
          <p:cNvSpPr txBox="1"/>
          <p:nvPr/>
        </p:nvSpPr>
        <p:spPr>
          <a:xfrm>
            <a:off x="162560" y="1245449"/>
            <a:ext cx="3413760" cy="3539430"/>
          </a:xfrm>
          <a:prstGeom prst="rect">
            <a:avLst/>
          </a:prstGeom>
          <a:noFill/>
        </p:spPr>
        <p:txBody>
          <a:bodyPr wrap="square">
            <a:spAutoFit/>
          </a:bodyPr>
          <a:lstStyle/>
          <a:p>
            <a:r>
              <a:rPr lang="it-IT" sz="3100" b="1" kern="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DATI MERCATO DEL LAVORO: </a:t>
            </a:r>
            <a:br>
              <a:rPr lang="it-IT" sz="1800" b="1" kern="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br>
            <a:r>
              <a:rPr lang="it-IT" sz="1800" b="1" kern="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“LE ASSUNZIONI DEI LAUREATI IN INGEGNERIA </a:t>
            </a:r>
            <a:br>
              <a:rPr lang="it-IT" sz="1800" b="1" kern="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br>
            <a:r>
              <a:rPr lang="it-IT" sz="1800" b="1" kern="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NELLE IMPRESE PRIVATE”</a:t>
            </a:r>
          </a:p>
          <a:p>
            <a:r>
              <a:rPr lang="it-IT" sz="1800" b="1" kern="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 (dati tratti da Report Centro Studi del CNI)</a:t>
            </a:r>
          </a:p>
          <a:p>
            <a:endParaRPr lang="it-IT" b="1" kern="0" dirty="0">
              <a:solidFill>
                <a:srgbClr val="FF0000"/>
              </a:solidFill>
              <a:latin typeface="Calibri" panose="020F0502020204030204" pitchFamily="34" charset="0"/>
              <a:cs typeface="Times New Roman" panose="02020603050405020304" pitchFamily="18" charset="0"/>
            </a:endParaRPr>
          </a:p>
          <a:p>
            <a:endParaRPr lang="it-IT" b="1" kern="0" dirty="0">
              <a:solidFill>
                <a:srgbClr val="FF0000"/>
              </a:solidFill>
              <a:latin typeface="Calibri" panose="020F0502020204030204" pitchFamily="34" charset="0"/>
              <a:cs typeface="Times New Roman" panose="02020603050405020304" pitchFamily="18" charset="0"/>
            </a:endParaRPr>
          </a:p>
          <a:p>
            <a:r>
              <a:rPr lang="it-IT" b="1" u="sng" kern="0" dirty="0">
                <a:solidFill>
                  <a:srgbClr val="FF0000"/>
                </a:solidFill>
                <a:latin typeface="Calibri" panose="020F0502020204030204" pitchFamily="34" charset="0"/>
                <a:cs typeface="Times New Roman" panose="02020603050405020304" pitchFamily="18" charset="0"/>
              </a:rPr>
              <a:t>TRENTINO Alto Adige al 13esimo posto!!!</a:t>
            </a:r>
            <a:endParaRPr lang="it-IT" u="sng" dirty="0"/>
          </a:p>
        </p:txBody>
      </p:sp>
      <p:pic>
        <p:nvPicPr>
          <p:cNvPr id="7" name="Immagine 6">
            <a:extLst>
              <a:ext uri="{FF2B5EF4-FFF2-40B4-BE49-F238E27FC236}">
                <a16:creationId xmlns:a16="http://schemas.microsoft.com/office/drawing/2014/main" id="{2CA7C8CD-DB1E-A241-E857-418B29748F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485" y="252008"/>
            <a:ext cx="1886678" cy="754671"/>
          </a:xfrm>
          <a:prstGeom prst="rect">
            <a:avLst/>
          </a:prstGeom>
        </p:spPr>
      </p:pic>
    </p:spTree>
    <p:extLst>
      <p:ext uri="{BB962C8B-B14F-4D97-AF65-F5344CB8AC3E}">
        <p14:creationId xmlns:p14="http://schemas.microsoft.com/office/powerpoint/2010/main" val="38614858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3A5C3450-93E1-F803-04B8-6D0A5A6BBE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485" y="252008"/>
            <a:ext cx="1886678" cy="754671"/>
          </a:xfrm>
          <a:prstGeom prst="rect">
            <a:avLst/>
          </a:prstGeom>
        </p:spPr>
      </p:pic>
      <p:sp>
        <p:nvSpPr>
          <p:cNvPr id="2" name="Titolo 1">
            <a:extLst>
              <a:ext uri="{FF2B5EF4-FFF2-40B4-BE49-F238E27FC236}">
                <a16:creationId xmlns:a16="http://schemas.microsoft.com/office/drawing/2014/main" id="{49FAB30E-D659-75FC-9A47-B54E967ACF72}"/>
              </a:ext>
            </a:extLst>
          </p:cNvPr>
          <p:cNvSpPr>
            <a:spLocks noGrp="1"/>
          </p:cNvSpPr>
          <p:nvPr>
            <p:ph type="title"/>
          </p:nvPr>
        </p:nvSpPr>
        <p:spPr>
          <a:xfrm>
            <a:off x="838200" y="-2653"/>
            <a:ext cx="10515600" cy="1325563"/>
          </a:xfrm>
        </p:spPr>
        <p:txBody>
          <a:bodyPr/>
          <a:lstStyle/>
          <a:p>
            <a:pPr algn="ctr"/>
            <a:r>
              <a:rPr lang="it-IT" b="1" dirty="0">
                <a:solidFill>
                  <a:srgbClr val="FF0000"/>
                </a:solidFill>
              </a:rPr>
              <a:t>I nostri iscritti </a:t>
            </a:r>
            <a:r>
              <a:rPr lang="it-IT" sz="1800" b="1" dirty="0">
                <a:solidFill>
                  <a:srgbClr val="FF0000"/>
                </a:solidFill>
              </a:rPr>
              <a:t>update 31 maggio 2024</a:t>
            </a:r>
          </a:p>
        </p:txBody>
      </p:sp>
      <p:sp>
        <p:nvSpPr>
          <p:cNvPr id="3" name="Segnaposto contenuto 2">
            <a:extLst>
              <a:ext uri="{FF2B5EF4-FFF2-40B4-BE49-F238E27FC236}">
                <a16:creationId xmlns:a16="http://schemas.microsoft.com/office/drawing/2014/main" id="{FBBA323E-89F1-D962-AAA4-FBA90C436A00}"/>
              </a:ext>
            </a:extLst>
          </p:cNvPr>
          <p:cNvSpPr>
            <a:spLocks noGrp="1"/>
          </p:cNvSpPr>
          <p:nvPr>
            <p:ph idx="1"/>
          </p:nvPr>
        </p:nvSpPr>
        <p:spPr>
          <a:xfrm>
            <a:off x="103367" y="1006679"/>
            <a:ext cx="11821822" cy="4351338"/>
          </a:xfrm>
        </p:spPr>
        <p:txBody>
          <a:bodyPr/>
          <a:lstStyle/>
          <a:p>
            <a:pPr marL="216000">
              <a:spcBef>
                <a:spcPts val="600"/>
              </a:spcBef>
            </a:pPr>
            <a:r>
              <a:rPr lang="it-IT" sz="1600" dirty="0"/>
              <a:t>Gli iscritti oggi al nostro Ordine sono oggi  </a:t>
            </a:r>
            <a:r>
              <a:rPr lang="it-IT" sz="2000" b="1" dirty="0">
                <a:solidFill>
                  <a:srgbClr val="FF0000"/>
                </a:solidFill>
              </a:rPr>
              <a:t>2949</a:t>
            </a:r>
            <a:r>
              <a:rPr lang="it-IT" sz="1600" dirty="0"/>
              <a:t>, di cui </a:t>
            </a:r>
            <a:r>
              <a:rPr lang="it-IT" sz="1600" b="1" dirty="0"/>
              <a:t>2823</a:t>
            </a:r>
            <a:r>
              <a:rPr lang="it-IT" sz="1600" dirty="0"/>
              <a:t> appartenenti alla sezione A e </a:t>
            </a:r>
            <a:r>
              <a:rPr lang="it-IT" sz="1600" b="1" dirty="0"/>
              <a:t>126</a:t>
            </a:r>
            <a:r>
              <a:rPr lang="it-IT" sz="1600" dirty="0"/>
              <a:t> alla sezione B.</a:t>
            </a:r>
          </a:p>
          <a:p>
            <a:pPr marL="216000">
              <a:spcBef>
                <a:spcPts val="600"/>
              </a:spcBef>
            </a:pPr>
            <a:r>
              <a:rPr lang="it-IT" sz="1600" dirty="0"/>
              <a:t>Oltre a questi, abbiamo anche tra gli iscritti </a:t>
            </a:r>
            <a:r>
              <a:rPr lang="it-IT" sz="2000" b="1" dirty="0">
                <a:solidFill>
                  <a:srgbClr val="FF0000"/>
                </a:solidFill>
              </a:rPr>
              <a:t>6 società di ingegneria</a:t>
            </a:r>
            <a:r>
              <a:rPr lang="it-IT" sz="1600" dirty="0"/>
              <a:t>.</a:t>
            </a:r>
          </a:p>
          <a:p>
            <a:pPr marL="216000">
              <a:spcBef>
                <a:spcPts val="600"/>
              </a:spcBef>
            </a:pPr>
            <a:r>
              <a:rPr lang="it-IT" sz="1600" dirty="0"/>
              <a:t>Le iscrizioni da dicembre 2023 al 31 maggio presentano un </a:t>
            </a:r>
            <a:r>
              <a:rPr lang="it-IT" sz="1600" b="1" dirty="0"/>
              <a:t>saldo positivo di 42 colleghi </a:t>
            </a:r>
            <a:r>
              <a:rPr lang="it-IT" sz="1600" dirty="0"/>
              <a:t>.</a:t>
            </a:r>
          </a:p>
          <a:p>
            <a:pPr marL="216000">
              <a:spcBef>
                <a:spcPts val="600"/>
              </a:spcBef>
            </a:pPr>
            <a:r>
              <a:rPr lang="it-IT" sz="1600" dirty="0"/>
              <a:t>Le colleghe iscritte al nostro ordine sono oggi il </a:t>
            </a:r>
            <a:r>
              <a:rPr lang="it-IT" sz="1600" b="1" dirty="0"/>
              <a:t>17,7%</a:t>
            </a:r>
            <a:r>
              <a:rPr lang="it-IT" sz="1600" dirty="0"/>
              <a:t>, mentre i colleghi sono l’ </a:t>
            </a:r>
            <a:r>
              <a:rPr lang="it-IT" sz="1600" b="1" dirty="0"/>
              <a:t>82,3%</a:t>
            </a:r>
            <a:r>
              <a:rPr lang="it-IT" sz="1600" dirty="0"/>
              <a:t>. A livello nazionale le colleghe sono il 16,9% e i colleghi l’ 83,1%; 15 anni fa rappresentavano appena il 9,1%. </a:t>
            </a:r>
          </a:p>
          <a:p>
            <a:pPr marL="216000">
              <a:spcBef>
                <a:spcPts val="600"/>
              </a:spcBef>
            </a:pPr>
            <a:r>
              <a:rPr lang="it-IT" sz="1600" dirty="0"/>
              <a:t>Il </a:t>
            </a:r>
            <a:r>
              <a:rPr lang="it-IT" sz="1600" b="1" dirty="0"/>
              <a:t>45 % degli iscritti al nostro ordine svolge attività professionale riservata </a:t>
            </a:r>
            <a:r>
              <a:rPr lang="it-IT" sz="1600" dirty="0"/>
              <a:t>mentre il restante </a:t>
            </a:r>
            <a:r>
              <a:rPr lang="it-IT" sz="1600" b="1" dirty="0"/>
              <a:t>55% è composto da dipendenti</a:t>
            </a:r>
            <a:r>
              <a:rPr lang="it-IT" sz="1600" dirty="0"/>
              <a:t>, pubblici e privati . Dati abbastanza stazionari.</a:t>
            </a:r>
          </a:p>
          <a:p>
            <a:pPr marL="216000">
              <a:spcBef>
                <a:spcPts val="600"/>
              </a:spcBef>
            </a:pPr>
            <a:r>
              <a:rPr lang="it-IT" sz="1600" b="1" dirty="0">
                <a:latin typeface="Calibri" panose="020F0502020204030204" pitchFamily="34" charset="0"/>
                <a:ea typeface="Calibri" panose="020F0502020204030204" pitchFamily="34" charset="0"/>
              </a:rPr>
              <a:t>Circa 1/3 appartengono ai settori industriale e dell’informazione</a:t>
            </a:r>
            <a:r>
              <a:rPr lang="it-IT" sz="1600" dirty="0">
                <a:latin typeface="Calibri" panose="020F0502020204030204" pitchFamily="34" charset="0"/>
                <a:ea typeface="Calibri" panose="020F0502020204030204" pitchFamily="34" charset="0"/>
              </a:rPr>
              <a:t> (29,5%), </a:t>
            </a:r>
            <a:endParaRPr lang="it-IT" sz="1600" dirty="0"/>
          </a:p>
          <a:p>
            <a:pPr marL="216000">
              <a:spcBef>
                <a:spcPts val="600"/>
              </a:spcBef>
            </a:pPr>
            <a:endParaRPr lang="it-IT" sz="1600" dirty="0"/>
          </a:p>
          <a:p>
            <a:endParaRPr lang="it-IT" dirty="0"/>
          </a:p>
        </p:txBody>
      </p:sp>
      <p:pic>
        <p:nvPicPr>
          <p:cNvPr id="8" name="Immagine 7">
            <a:extLst>
              <a:ext uri="{FF2B5EF4-FFF2-40B4-BE49-F238E27FC236}">
                <a16:creationId xmlns:a16="http://schemas.microsoft.com/office/drawing/2014/main" id="{30B4032D-131C-A176-AC64-A935D69A54DF}"/>
              </a:ext>
            </a:extLst>
          </p:cNvPr>
          <p:cNvPicPr>
            <a:picLocks noChangeAspect="1"/>
          </p:cNvPicPr>
          <p:nvPr/>
        </p:nvPicPr>
        <p:blipFill rotWithShape="1">
          <a:blip r:embed="rId3"/>
          <a:srcRect r="56454" b="50000"/>
          <a:stretch/>
        </p:blipFill>
        <p:spPr>
          <a:xfrm>
            <a:off x="1005840" y="3541824"/>
            <a:ext cx="3254805" cy="908097"/>
          </a:xfrm>
          <a:prstGeom prst="rect">
            <a:avLst/>
          </a:prstGeom>
        </p:spPr>
      </p:pic>
      <p:pic>
        <p:nvPicPr>
          <p:cNvPr id="11" name="Immagine 10">
            <a:extLst>
              <a:ext uri="{FF2B5EF4-FFF2-40B4-BE49-F238E27FC236}">
                <a16:creationId xmlns:a16="http://schemas.microsoft.com/office/drawing/2014/main" id="{0B692C7D-E06A-5449-6065-580406AF9832}"/>
              </a:ext>
            </a:extLst>
          </p:cNvPr>
          <p:cNvPicPr>
            <a:picLocks noChangeAspect="1"/>
          </p:cNvPicPr>
          <p:nvPr/>
        </p:nvPicPr>
        <p:blipFill rotWithShape="1">
          <a:blip r:embed="rId4"/>
          <a:srcRect l="56730"/>
          <a:stretch/>
        </p:blipFill>
        <p:spPr>
          <a:xfrm>
            <a:off x="6769588" y="4449921"/>
            <a:ext cx="3330326" cy="2044805"/>
          </a:xfrm>
          <a:prstGeom prst="rect">
            <a:avLst/>
          </a:prstGeom>
        </p:spPr>
      </p:pic>
      <p:pic>
        <p:nvPicPr>
          <p:cNvPr id="13" name="Immagine 12">
            <a:extLst>
              <a:ext uri="{FF2B5EF4-FFF2-40B4-BE49-F238E27FC236}">
                <a16:creationId xmlns:a16="http://schemas.microsoft.com/office/drawing/2014/main" id="{2D91C1A1-0290-EF6A-ACBE-3C7ACB5E6B5F}"/>
              </a:ext>
            </a:extLst>
          </p:cNvPr>
          <p:cNvPicPr>
            <a:picLocks noChangeAspect="1"/>
          </p:cNvPicPr>
          <p:nvPr/>
        </p:nvPicPr>
        <p:blipFill rotWithShape="1">
          <a:blip r:embed="rId4"/>
          <a:srcRect t="10207" r="50522" b="35175"/>
          <a:stretch/>
        </p:blipFill>
        <p:spPr>
          <a:xfrm>
            <a:off x="6758300" y="3437457"/>
            <a:ext cx="3808100" cy="1116830"/>
          </a:xfrm>
          <a:prstGeom prst="rect">
            <a:avLst/>
          </a:prstGeom>
        </p:spPr>
      </p:pic>
      <p:pic>
        <p:nvPicPr>
          <p:cNvPr id="16" name="Immagine 15">
            <a:extLst>
              <a:ext uri="{FF2B5EF4-FFF2-40B4-BE49-F238E27FC236}">
                <a16:creationId xmlns:a16="http://schemas.microsoft.com/office/drawing/2014/main" id="{9DD19F4C-6E05-B47B-534D-524F90F6BF9E}"/>
              </a:ext>
            </a:extLst>
          </p:cNvPr>
          <p:cNvPicPr>
            <a:picLocks noChangeAspect="1"/>
          </p:cNvPicPr>
          <p:nvPr/>
        </p:nvPicPr>
        <p:blipFill>
          <a:blip r:embed="rId5"/>
          <a:stretch>
            <a:fillRect/>
          </a:stretch>
        </p:blipFill>
        <p:spPr>
          <a:xfrm>
            <a:off x="952949" y="4545176"/>
            <a:ext cx="3378374" cy="1949550"/>
          </a:xfrm>
          <a:prstGeom prst="rect">
            <a:avLst/>
          </a:prstGeom>
        </p:spPr>
      </p:pic>
    </p:spTree>
    <p:extLst>
      <p:ext uri="{BB962C8B-B14F-4D97-AF65-F5344CB8AC3E}">
        <p14:creationId xmlns:p14="http://schemas.microsoft.com/office/powerpoint/2010/main" val="2438784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3A5C3450-93E1-F803-04B8-6D0A5A6BBE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485" y="252008"/>
            <a:ext cx="1886678" cy="754671"/>
          </a:xfrm>
          <a:prstGeom prst="rect">
            <a:avLst/>
          </a:prstGeom>
        </p:spPr>
      </p:pic>
      <p:sp>
        <p:nvSpPr>
          <p:cNvPr id="2" name="Titolo 1">
            <a:extLst>
              <a:ext uri="{FF2B5EF4-FFF2-40B4-BE49-F238E27FC236}">
                <a16:creationId xmlns:a16="http://schemas.microsoft.com/office/drawing/2014/main" id="{49FAB30E-D659-75FC-9A47-B54E967ACF72}"/>
              </a:ext>
            </a:extLst>
          </p:cNvPr>
          <p:cNvSpPr>
            <a:spLocks noGrp="1"/>
          </p:cNvSpPr>
          <p:nvPr>
            <p:ph type="title"/>
          </p:nvPr>
        </p:nvSpPr>
        <p:spPr>
          <a:xfrm>
            <a:off x="587485" y="-1"/>
            <a:ext cx="10515600" cy="1325563"/>
          </a:xfrm>
        </p:spPr>
        <p:txBody>
          <a:bodyPr/>
          <a:lstStyle/>
          <a:p>
            <a:pPr algn="ctr"/>
            <a:r>
              <a:rPr lang="it-IT" b="1" dirty="0">
                <a:solidFill>
                  <a:srgbClr val="FF0000"/>
                </a:solidFill>
              </a:rPr>
              <a:t>Fondazione </a:t>
            </a:r>
            <a:r>
              <a:rPr lang="it-IT" b="1" dirty="0" err="1">
                <a:solidFill>
                  <a:srgbClr val="FF0000"/>
                </a:solidFill>
              </a:rPr>
              <a:t>Negrelli</a:t>
            </a:r>
            <a:endParaRPr lang="it-IT" sz="1800" b="1" dirty="0">
              <a:solidFill>
                <a:srgbClr val="FF0000"/>
              </a:solidFill>
            </a:endParaRPr>
          </a:p>
        </p:txBody>
      </p:sp>
      <p:pic>
        <p:nvPicPr>
          <p:cNvPr id="11" name="Picture 10">
            <a:extLst>
              <a:ext uri="{FF2B5EF4-FFF2-40B4-BE49-F238E27FC236}">
                <a16:creationId xmlns:a16="http://schemas.microsoft.com/office/drawing/2014/main" id="{5D8E503C-1D94-4B40-9DBD-4EDD828D3FA2}"/>
              </a:ext>
            </a:extLst>
          </p:cNvPr>
          <p:cNvPicPr>
            <a:picLocks noChangeAspect="1"/>
          </p:cNvPicPr>
          <p:nvPr/>
        </p:nvPicPr>
        <p:blipFill>
          <a:blip r:embed="rId3"/>
          <a:stretch>
            <a:fillRect/>
          </a:stretch>
        </p:blipFill>
        <p:spPr>
          <a:xfrm>
            <a:off x="9417188" y="138906"/>
            <a:ext cx="2018702" cy="1047750"/>
          </a:xfrm>
          <a:prstGeom prst="rect">
            <a:avLst/>
          </a:prstGeom>
        </p:spPr>
      </p:pic>
      <p:pic>
        <p:nvPicPr>
          <p:cNvPr id="3" name="Immagine 2" descr="Immagine che contiene testo, schermata, ricevuta, numero&#10;&#10;Descrizione generata automaticamente">
            <a:extLst>
              <a:ext uri="{FF2B5EF4-FFF2-40B4-BE49-F238E27FC236}">
                <a16:creationId xmlns:a16="http://schemas.microsoft.com/office/drawing/2014/main" id="{A4B59E84-2E21-6604-707A-8B4BC839431B}"/>
              </a:ext>
            </a:extLst>
          </p:cNvPr>
          <p:cNvPicPr>
            <a:picLocks noChangeAspect="1"/>
          </p:cNvPicPr>
          <p:nvPr/>
        </p:nvPicPr>
        <p:blipFill rotWithShape="1">
          <a:blip r:embed="rId4"/>
          <a:srcRect l="1559"/>
          <a:stretch/>
        </p:blipFill>
        <p:spPr bwMode="auto">
          <a:xfrm>
            <a:off x="7026185" y="1276067"/>
            <a:ext cx="4782006" cy="5443027"/>
          </a:xfrm>
          <a:prstGeom prst="rect">
            <a:avLst/>
          </a:prstGeom>
          <a:ln>
            <a:noFill/>
          </a:ln>
          <a:extLst>
            <a:ext uri="{53640926-AAD7-44D8-BBD7-CCE9431645EC}">
              <a14:shadowObscured xmlns:a14="http://schemas.microsoft.com/office/drawing/2010/main"/>
            </a:ext>
          </a:extLst>
        </p:spPr>
      </p:pic>
      <p:sp>
        <p:nvSpPr>
          <p:cNvPr id="7" name="CasellaDiTesto 6">
            <a:extLst>
              <a:ext uri="{FF2B5EF4-FFF2-40B4-BE49-F238E27FC236}">
                <a16:creationId xmlns:a16="http://schemas.microsoft.com/office/drawing/2014/main" id="{73D770E3-DF1B-03E7-E8D5-297F3C5AFF11}"/>
              </a:ext>
            </a:extLst>
          </p:cNvPr>
          <p:cNvSpPr txBox="1"/>
          <p:nvPr/>
        </p:nvSpPr>
        <p:spPr>
          <a:xfrm>
            <a:off x="680720" y="1700014"/>
            <a:ext cx="6096000" cy="369332"/>
          </a:xfrm>
          <a:prstGeom prst="rect">
            <a:avLst/>
          </a:prstGeom>
          <a:noFill/>
        </p:spPr>
        <p:txBody>
          <a:bodyPr wrap="square">
            <a:spAutoFit/>
          </a:bodyPr>
          <a:lstStyle/>
          <a:p>
            <a:r>
              <a:rPr lang="it-IT" b="1" dirty="0"/>
              <a:t>FORMAZIONE EROGATA nel periodo gennaio-maggio 2024</a:t>
            </a:r>
            <a:endParaRPr lang="it-IT" dirty="0"/>
          </a:p>
        </p:txBody>
      </p:sp>
    </p:spTree>
    <p:extLst>
      <p:ext uri="{BB962C8B-B14F-4D97-AF65-F5344CB8AC3E}">
        <p14:creationId xmlns:p14="http://schemas.microsoft.com/office/powerpoint/2010/main" val="36548041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F8D876C1-4AC6-F4CE-F60B-16A797CB3E8D}"/>
              </a:ext>
            </a:extLst>
          </p:cNvPr>
          <p:cNvPicPr>
            <a:picLocks noChangeAspect="1"/>
          </p:cNvPicPr>
          <p:nvPr/>
        </p:nvPicPr>
        <p:blipFill>
          <a:blip r:embed="rId2"/>
          <a:stretch>
            <a:fillRect/>
          </a:stretch>
        </p:blipFill>
        <p:spPr>
          <a:xfrm>
            <a:off x="5875451" y="1360938"/>
            <a:ext cx="6341948" cy="4969829"/>
          </a:xfrm>
          <a:prstGeom prst="rect">
            <a:avLst/>
          </a:prstGeom>
        </p:spPr>
      </p:pic>
      <p:pic>
        <p:nvPicPr>
          <p:cNvPr id="6" name="Immagine 5">
            <a:extLst>
              <a:ext uri="{FF2B5EF4-FFF2-40B4-BE49-F238E27FC236}">
                <a16:creationId xmlns:a16="http://schemas.microsoft.com/office/drawing/2014/main" id="{3822BAF2-56BB-3F0E-656F-C0E3D14B9A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485" y="252008"/>
            <a:ext cx="1886678" cy="754671"/>
          </a:xfrm>
          <a:prstGeom prst="rect">
            <a:avLst/>
          </a:prstGeom>
        </p:spPr>
      </p:pic>
      <p:sp>
        <p:nvSpPr>
          <p:cNvPr id="7" name="Titolo 1">
            <a:extLst>
              <a:ext uri="{FF2B5EF4-FFF2-40B4-BE49-F238E27FC236}">
                <a16:creationId xmlns:a16="http://schemas.microsoft.com/office/drawing/2014/main" id="{E489F288-2ABC-D632-C049-7F1018D41752}"/>
              </a:ext>
            </a:extLst>
          </p:cNvPr>
          <p:cNvSpPr txBox="1">
            <a:spLocks/>
          </p:cNvSpPr>
          <p:nvPr/>
        </p:nvSpPr>
        <p:spPr>
          <a:xfrm>
            <a:off x="3297232" y="74890"/>
            <a:ext cx="789859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b="1" dirty="0">
                <a:solidFill>
                  <a:srgbClr val="FF0000"/>
                </a:solidFill>
              </a:rPr>
              <a:t>Fondazione Negrelli: </a:t>
            </a:r>
            <a:br>
              <a:rPr lang="it-IT" b="1" dirty="0">
                <a:solidFill>
                  <a:srgbClr val="FF0000"/>
                </a:solidFill>
              </a:rPr>
            </a:br>
            <a:r>
              <a:rPr lang="it-IT" b="1" dirty="0">
                <a:solidFill>
                  <a:srgbClr val="FF0000"/>
                </a:solidFill>
              </a:rPr>
              <a:t>Festival dell’Economia</a:t>
            </a:r>
            <a:endParaRPr lang="it-IT" sz="1800" b="1" dirty="0">
              <a:solidFill>
                <a:srgbClr val="FF0000"/>
              </a:solidFill>
            </a:endParaRPr>
          </a:p>
        </p:txBody>
      </p:sp>
      <p:pic>
        <p:nvPicPr>
          <p:cNvPr id="9" name="Immagine 8">
            <a:extLst>
              <a:ext uri="{FF2B5EF4-FFF2-40B4-BE49-F238E27FC236}">
                <a16:creationId xmlns:a16="http://schemas.microsoft.com/office/drawing/2014/main" id="{B9B0B418-22A4-764F-1C9D-80D0572284E7}"/>
              </a:ext>
            </a:extLst>
          </p:cNvPr>
          <p:cNvPicPr>
            <a:picLocks noChangeAspect="1"/>
          </p:cNvPicPr>
          <p:nvPr/>
        </p:nvPicPr>
        <p:blipFill>
          <a:blip r:embed="rId4"/>
          <a:stretch>
            <a:fillRect/>
          </a:stretch>
        </p:blipFill>
        <p:spPr>
          <a:xfrm>
            <a:off x="4393581" y="3806697"/>
            <a:ext cx="2059000" cy="2423886"/>
          </a:xfrm>
          <a:prstGeom prst="rect">
            <a:avLst/>
          </a:prstGeom>
        </p:spPr>
      </p:pic>
      <p:pic>
        <p:nvPicPr>
          <p:cNvPr id="11" name="Immagine 10">
            <a:extLst>
              <a:ext uri="{FF2B5EF4-FFF2-40B4-BE49-F238E27FC236}">
                <a16:creationId xmlns:a16="http://schemas.microsoft.com/office/drawing/2014/main" id="{279AB0DB-4830-B758-3952-85591A55391B}"/>
              </a:ext>
            </a:extLst>
          </p:cNvPr>
          <p:cNvPicPr>
            <a:picLocks noChangeAspect="1"/>
          </p:cNvPicPr>
          <p:nvPr/>
        </p:nvPicPr>
        <p:blipFill>
          <a:blip r:embed="rId5"/>
          <a:stretch>
            <a:fillRect/>
          </a:stretch>
        </p:blipFill>
        <p:spPr>
          <a:xfrm>
            <a:off x="-12234" y="1360938"/>
            <a:ext cx="5887685" cy="2091500"/>
          </a:xfrm>
          <a:prstGeom prst="rect">
            <a:avLst/>
          </a:prstGeom>
        </p:spPr>
      </p:pic>
    </p:spTree>
    <p:extLst>
      <p:ext uri="{BB962C8B-B14F-4D97-AF65-F5344CB8AC3E}">
        <p14:creationId xmlns:p14="http://schemas.microsoft.com/office/powerpoint/2010/main" val="32803032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02B6C425-DCC8-FE8F-D295-C340747A4784}"/>
              </a:ext>
            </a:extLst>
          </p:cNvPr>
          <p:cNvSpPr txBox="1"/>
          <p:nvPr/>
        </p:nvSpPr>
        <p:spPr>
          <a:xfrm>
            <a:off x="259080" y="1321921"/>
            <a:ext cx="5151730" cy="3539430"/>
          </a:xfrm>
          <a:prstGeom prst="rect">
            <a:avLst/>
          </a:prstGeom>
          <a:noFill/>
        </p:spPr>
        <p:txBody>
          <a:bodyPr wrap="square">
            <a:spAutoFit/>
          </a:bodyPr>
          <a:lstStyle/>
          <a:p>
            <a:pPr algn="just"/>
            <a:r>
              <a:rPr lang="it-IT" sz="1600" dirty="0"/>
              <a:t>Per adeguarci ai criteri di sicurezza necessari e previsti dal codice dell’Amministrazione Digitale e da linee guida AGID(agenzia Italia Digitale) , abbiamo affidato al CNI la gestione del sito.  Il CNI  ha attivato </a:t>
            </a:r>
            <a:r>
              <a:rPr lang="it-IT" sz="1600" dirty="0" err="1"/>
              <a:t>questoservizio</a:t>
            </a:r>
            <a:r>
              <a:rPr lang="it-IT" sz="1600" dirty="0"/>
              <a:t> per tutti gli Ordini di Italia offrendo un sito sempre aggiornato da un punto di vista tecnico informatico e rispondente alle direttive.</a:t>
            </a:r>
          </a:p>
          <a:p>
            <a:pPr algn="just"/>
            <a:endParaRPr lang="it-IT" sz="1600" dirty="0"/>
          </a:p>
          <a:p>
            <a:pPr algn="just"/>
            <a:r>
              <a:rPr lang="it-IT" sz="1600" dirty="0"/>
              <a:t>In questo modo la privacy policy e la struttura dell’amministrazione trasparente sono sempre aggiornati.</a:t>
            </a:r>
          </a:p>
          <a:p>
            <a:pPr algn="just"/>
            <a:r>
              <a:rPr lang="it-IT" sz="1600" dirty="0"/>
              <a:t>La struttura e la grafica del nuovo sito sono quelle previste da AGID, in linea con tutti i siti delle Pubbliche Amministrazioni, intuitivo e istituzionale.</a:t>
            </a:r>
          </a:p>
          <a:p>
            <a:pPr algn="just"/>
            <a:r>
              <a:rPr lang="it-IT" sz="1600" b="0" i="0" dirty="0">
                <a:solidFill>
                  <a:srgbClr val="242424"/>
                </a:solidFill>
                <a:effectLst/>
                <a:highlight>
                  <a:srgbClr val="FFFFFF"/>
                </a:highlight>
                <a:latin typeface="Arial" panose="020B0604020202020204" pitchFamily="34" charset="0"/>
              </a:rPr>
              <a:t> </a:t>
            </a:r>
            <a:endParaRPr lang="it-IT" sz="1600" b="0" i="0" dirty="0">
              <a:solidFill>
                <a:srgbClr val="242424"/>
              </a:solidFill>
              <a:effectLst/>
              <a:highlight>
                <a:srgbClr val="FFFFFF"/>
              </a:highlight>
              <a:latin typeface="Calibri" panose="020F0502020204030204" pitchFamily="34" charset="0"/>
            </a:endParaRPr>
          </a:p>
        </p:txBody>
      </p:sp>
      <p:pic>
        <p:nvPicPr>
          <p:cNvPr id="6" name="Immagine 5">
            <a:extLst>
              <a:ext uri="{FF2B5EF4-FFF2-40B4-BE49-F238E27FC236}">
                <a16:creationId xmlns:a16="http://schemas.microsoft.com/office/drawing/2014/main" id="{716BD5D9-9131-C9D8-98D1-2FE5A04802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485" y="252008"/>
            <a:ext cx="1886678" cy="754671"/>
          </a:xfrm>
          <a:prstGeom prst="rect">
            <a:avLst/>
          </a:prstGeom>
        </p:spPr>
      </p:pic>
      <p:sp>
        <p:nvSpPr>
          <p:cNvPr id="8" name="CasellaDiTesto 7">
            <a:extLst>
              <a:ext uri="{FF2B5EF4-FFF2-40B4-BE49-F238E27FC236}">
                <a16:creationId xmlns:a16="http://schemas.microsoft.com/office/drawing/2014/main" id="{25B8332E-F832-0EE8-4391-388C1CA32D03}"/>
              </a:ext>
            </a:extLst>
          </p:cNvPr>
          <p:cNvSpPr txBox="1"/>
          <p:nvPr/>
        </p:nvSpPr>
        <p:spPr>
          <a:xfrm>
            <a:off x="3149600" y="252008"/>
            <a:ext cx="6096000" cy="769441"/>
          </a:xfrm>
          <a:prstGeom prst="rect">
            <a:avLst/>
          </a:prstGeom>
          <a:noFill/>
        </p:spPr>
        <p:txBody>
          <a:bodyPr wrap="square">
            <a:spAutoFit/>
          </a:bodyPr>
          <a:lstStyle>
            <a:defPPr>
              <a:defRPr lang="it-IT"/>
            </a:defPPr>
            <a:lvl1pPr algn="ctr">
              <a:defRPr b="1">
                <a:solidFill>
                  <a:srgbClr val="FF0000"/>
                </a:solidFill>
              </a:defRPr>
            </a:lvl1pPr>
          </a:lstStyle>
          <a:p>
            <a:r>
              <a:rPr lang="it-IT" sz="4400" dirty="0">
                <a:latin typeface="+mj-lt"/>
                <a:ea typeface="+mj-ea"/>
                <a:cs typeface="+mj-cs"/>
              </a:rPr>
              <a:t>COMUNICAZIONE</a:t>
            </a:r>
            <a:r>
              <a:rPr lang="it-IT" dirty="0"/>
              <a:t> </a:t>
            </a:r>
          </a:p>
        </p:txBody>
      </p:sp>
      <p:pic>
        <p:nvPicPr>
          <p:cNvPr id="10" name="Immagine 9">
            <a:extLst>
              <a:ext uri="{FF2B5EF4-FFF2-40B4-BE49-F238E27FC236}">
                <a16:creationId xmlns:a16="http://schemas.microsoft.com/office/drawing/2014/main" id="{3C743729-B3EB-BB7F-535E-E293BCE26CED}"/>
              </a:ext>
            </a:extLst>
          </p:cNvPr>
          <p:cNvPicPr>
            <a:picLocks noChangeAspect="1"/>
          </p:cNvPicPr>
          <p:nvPr/>
        </p:nvPicPr>
        <p:blipFill>
          <a:blip r:embed="rId4"/>
          <a:stretch>
            <a:fillRect/>
          </a:stretch>
        </p:blipFill>
        <p:spPr>
          <a:xfrm>
            <a:off x="5410810" y="1235091"/>
            <a:ext cx="6781190" cy="2524109"/>
          </a:xfrm>
          <a:prstGeom prst="rect">
            <a:avLst/>
          </a:prstGeom>
        </p:spPr>
      </p:pic>
      <p:pic>
        <p:nvPicPr>
          <p:cNvPr id="14" name="Immagine 13">
            <a:extLst>
              <a:ext uri="{FF2B5EF4-FFF2-40B4-BE49-F238E27FC236}">
                <a16:creationId xmlns:a16="http://schemas.microsoft.com/office/drawing/2014/main" id="{C01B4320-22EC-F72B-52D2-FD03F16541A4}"/>
              </a:ext>
            </a:extLst>
          </p:cNvPr>
          <p:cNvPicPr>
            <a:picLocks noChangeAspect="1"/>
          </p:cNvPicPr>
          <p:nvPr/>
        </p:nvPicPr>
        <p:blipFill>
          <a:blip r:embed="rId5"/>
          <a:stretch>
            <a:fillRect/>
          </a:stretch>
        </p:blipFill>
        <p:spPr>
          <a:xfrm>
            <a:off x="-24460" y="1235091"/>
            <a:ext cx="12116262" cy="4919432"/>
          </a:xfrm>
          <a:prstGeom prst="rect">
            <a:avLst/>
          </a:prstGeom>
        </p:spPr>
      </p:pic>
      <p:pic>
        <p:nvPicPr>
          <p:cNvPr id="12" name="Immagine 11">
            <a:extLst>
              <a:ext uri="{FF2B5EF4-FFF2-40B4-BE49-F238E27FC236}">
                <a16:creationId xmlns:a16="http://schemas.microsoft.com/office/drawing/2014/main" id="{39525280-7B3C-2721-D592-D1BF883D8149}"/>
              </a:ext>
            </a:extLst>
          </p:cNvPr>
          <p:cNvPicPr>
            <a:picLocks noChangeAspect="1"/>
          </p:cNvPicPr>
          <p:nvPr/>
        </p:nvPicPr>
        <p:blipFill>
          <a:blip r:embed="rId6"/>
          <a:stretch>
            <a:fillRect/>
          </a:stretch>
        </p:blipFill>
        <p:spPr>
          <a:xfrm>
            <a:off x="1384819" y="3929519"/>
            <a:ext cx="3245017" cy="1225613"/>
          </a:xfrm>
          <a:prstGeom prst="rect">
            <a:avLst/>
          </a:prstGeom>
        </p:spPr>
      </p:pic>
      <p:sp>
        <p:nvSpPr>
          <p:cNvPr id="15" name="Freccia in giù 14">
            <a:extLst>
              <a:ext uri="{FF2B5EF4-FFF2-40B4-BE49-F238E27FC236}">
                <a16:creationId xmlns:a16="http://schemas.microsoft.com/office/drawing/2014/main" id="{F7FD7071-558D-D837-1DFD-D760346E20E1}"/>
              </a:ext>
            </a:extLst>
          </p:cNvPr>
          <p:cNvSpPr/>
          <p:nvPr/>
        </p:nvSpPr>
        <p:spPr>
          <a:xfrm rot="10800000">
            <a:off x="7997322" y="5966935"/>
            <a:ext cx="589280" cy="83199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CasellaDiTesto 1">
            <a:extLst>
              <a:ext uri="{FF2B5EF4-FFF2-40B4-BE49-F238E27FC236}">
                <a16:creationId xmlns:a16="http://schemas.microsoft.com/office/drawing/2014/main" id="{375036A9-A8BC-B0C0-096E-9CA18D9ACB8B}"/>
              </a:ext>
            </a:extLst>
          </p:cNvPr>
          <p:cNvSpPr txBox="1"/>
          <p:nvPr/>
        </p:nvSpPr>
        <p:spPr>
          <a:xfrm>
            <a:off x="7599985" y="1960880"/>
            <a:ext cx="3946247" cy="923330"/>
          </a:xfrm>
          <a:prstGeom prst="rect">
            <a:avLst/>
          </a:prstGeom>
          <a:solidFill>
            <a:schemeClr val="bg1"/>
          </a:solidFill>
          <a:ln w="25400">
            <a:solidFill>
              <a:srgbClr val="FF0000"/>
            </a:solidFill>
          </a:ln>
        </p:spPr>
        <p:txBody>
          <a:bodyPr wrap="square" rtlCol="0">
            <a:spAutoFit/>
          </a:bodyPr>
          <a:lstStyle/>
          <a:p>
            <a:r>
              <a:rPr lang="it-IT" dirty="0"/>
              <a:t>Siamo in attesa che il nuovo sito venga REINDICIZZATO da GOOGLE---attesa tempi tecnici</a:t>
            </a:r>
          </a:p>
        </p:txBody>
      </p:sp>
    </p:spTree>
    <p:extLst>
      <p:ext uri="{BB962C8B-B14F-4D97-AF65-F5344CB8AC3E}">
        <p14:creationId xmlns:p14="http://schemas.microsoft.com/office/powerpoint/2010/main" val="1277414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C9A61FA-EE6C-1889-98A3-96F4591B0242}"/>
              </a:ext>
            </a:extLst>
          </p:cNvPr>
          <p:cNvSpPr>
            <a:spLocks noGrp="1"/>
          </p:cNvSpPr>
          <p:nvPr>
            <p:ph type="title"/>
          </p:nvPr>
        </p:nvSpPr>
        <p:spPr>
          <a:xfrm>
            <a:off x="37661" y="2275563"/>
            <a:ext cx="5848743" cy="1325563"/>
          </a:xfrm>
        </p:spPr>
        <p:txBody>
          <a:bodyPr>
            <a:normAutofit fontScale="90000"/>
          </a:bodyPr>
          <a:lstStyle/>
          <a:p>
            <a:pPr algn="l"/>
            <a:br>
              <a:rPr lang="it-IT" sz="4000" b="1" dirty="0">
                <a:solidFill>
                  <a:srgbClr val="FF0000"/>
                </a:solidFill>
              </a:rPr>
            </a:br>
            <a:br>
              <a:rPr lang="it-IT" sz="4000" b="1" dirty="0">
                <a:solidFill>
                  <a:srgbClr val="FF0000"/>
                </a:solidFill>
              </a:rPr>
            </a:br>
            <a:br>
              <a:rPr lang="it-IT" sz="4000" b="1" dirty="0">
                <a:solidFill>
                  <a:srgbClr val="FF0000"/>
                </a:solidFill>
              </a:rPr>
            </a:br>
            <a:r>
              <a:rPr lang="it-IT" sz="2700" b="1" dirty="0" err="1">
                <a:solidFill>
                  <a:srgbClr val="FF0000"/>
                </a:solidFill>
              </a:rPr>
              <a:t>Menz&amp;Gasser</a:t>
            </a:r>
            <a:r>
              <a:rPr lang="it-IT" sz="2700" b="1" dirty="0">
                <a:solidFill>
                  <a:srgbClr val="FF0000"/>
                </a:solidFill>
              </a:rPr>
              <a:t> - Novaledo 12 aprile 2024</a:t>
            </a:r>
            <a:br>
              <a:rPr lang="it-IT" sz="2700" b="1" dirty="0">
                <a:solidFill>
                  <a:srgbClr val="FF0000"/>
                </a:solidFill>
              </a:rPr>
            </a:br>
            <a:br>
              <a:rPr lang="it-IT" sz="1100" b="0" i="0" dirty="0">
                <a:solidFill>
                  <a:srgbClr val="242424"/>
                </a:solidFill>
                <a:effectLst/>
                <a:highlight>
                  <a:srgbClr val="DEDEDE"/>
                </a:highlight>
                <a:latin typeface="Aptos" panose="020B0004020202020204" pitchFamily="34" charset="0"/>
              </a:rPr>
            </a:br>
            <a:r>
              <a:rPr lang="it-IT" sz="2700" b="1" dirty="0">
                <a:solidFill>
                  <a:srgbClr val="FF0000"/>
                </a:solidFill>
              </a:rPr>
              <a:t>MO.S.E.  - Venezia 10 maggio 2024</a:t>
            </a:r>
            <a:br>
              <a:rPr lang="it-IT" sz="4000" b="1" dirty="0">
                <a:solidFill>
                  <a:srgbClr val="FF0000"/>
                </a:solidFill>
              </a:rPr>
            </a:br>
            <a:r>
              <a:rPr lang="it-IT" sz="1600" b="0" i="0" dirty="0" err="1">
                <a:solidFill>
                  <a:srgbClr val="222222"/>
                </a:solidFill>
                <a:effectLst/>
                <a:highlight>
                  <a:srgbClr val="FFFFFF"/>
                </a:highlight>
                <a:latin typeface="Arial" panose="020B0604020202020204" pitchFamily="34" charset="0"/>
              </a:rPr>
              <a:t>Mo.S.E</a:t>
            </a:r>
            <a:r>
              <a:rPr lang="it-IT" sz="1600" b="0" i="0" dirty="0">
                <a:solidFill>
                  <a:srgbClr val="222222"/>
                </a:solidFill>
                <a:effectLst/>
                <a:highlight>
                  <a:srgbClr val="FFFFFF"/>
                </a:highlight>
                <a:latin typeface="Arial" panose="020B0604020202020204" pitchFamily="34" charset="0"/>
              </a:rPr>
              <a:t>. di Venezia e conoscere il piano di salvaguardia della città lagunare.  </a:t>
            </a:r>
            <a:br>
              <a:rPr lang="it-IT" sz="1600" b="0" i="0" dirty="0">
                <a:solidFill>
                  <a:srgbClr val="222222"/>
                </a:solidFill>
                <a:effectLst/>
                <a:highlight>
                  <a:srgbClr val="FFFFFF"/>
                </a:highlight>
                <a:latin typeface="Arial" panose="020B0604020202020204" pitchFamily="34" charset="0"/>
              </a:rPr>
            </a:br>
            <a:r>
              <a:rPr lang="it-IT" sz="1600" b="0" i="0" dirty="0">
                <a:solidFill>
                  <a:srgbClr val="222222"/>
                </a:solidFill>
                <a:effectLst/>
                <a:highlight>
                  <a:srgbClr val="FFFFFF"/>
                </a:highlight>
                <a:latin typeface="Arial" panose="020B0604020202020204" pitchFamily="34" charset="0"/>
              </a:rPr>
              <a:t>L’iniziativa dell’Ordine degli Ingegneri della provincia di Trento ha permesso ai partecipanti di conoscere il sistema di barriere mobili per la difesa dalle acque alte</a:t>
            </a:r>
            <a:br>
              <a:rPr lang="it-IT" sz="1600" b="0" i="0" dirty="0">
                <a:solidFill>
                  <a:srgbClr val="222222"/>
                </a:solidFill>
                <a:effectLst/>
                <a:highlight>
                  <a:srgbClr val="FFFFFF"/>
                </a:highlight>
                <a:latin typeface="Arial" panose="020B0604020202020204" pitchFamily="34" charset="0"/>
              </a:rPr>
            </a:br>
            <a:br>
              <a:rPr lang="it-IT" sz="4000" b="1" dirty="0">
                <a:solidFill>
                  <a:srgbClr val="FF0000"/>
                </a:solidFill>
              </a:rPr>
            </a:br>
            <a:endParaRPr lang="it-IT" sz="4000" b="1" dirty="0">
              <a:solidFill>
                <a:srgbClr val="FF0000"/>
              </a:solidFill>
            </a:endParaRPr>
          </a:p>
        </p:txBody>
      </p:sp>
      <p:pic>
        <p:nvPicPr>
          <p:cNvPr id="6" name="Immagine 5">
            <a:extLst>
              <a:ext uri="{FF2B5EF4-FFF2-40B4-BE49-F238E27FC236}">
                <a16:creationId xmlns:a16="http://schemas.microsoft.com/office/drawing/2014/main" id="{61030260-09C8-4436-9EE1-3EFA1FCD46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485" y="252008"/>
            <a:ext cx="1886678" cy="754671"/>
          </a:xfrm>
          <a:prstGeom prst="rect">
            <a:avLst/>
          </a:prstGeom>
        </p:spPr>
      </p:pic>
      <p:sp>
        <p:nvSpPr>
          <p:cNvPr id="8" name="CasellaDiTesto 7">
            <a:extLst>
              <a:ext uri="{FF2B5EF4-FFF2-40B4-BE49-F238E27FC236}">
                <a16:creationId xmlns:a16="http://schemas.microsoft.com/office/drawing/2014/main" id="{BDDADF29-365F-078A-AF1B-66891070E693}"/>
              </a:ext>
            </a:extLst>
          </p:cNvPr>
          <p:cNvSpPr txBox="1"/>
          <p:nvPr/>
        </p:nvSpPr>
        <p:spPr>
          <a:xfrm>
            <a:off x="5510375" y="69997"/>
            <a:ext cx="6094140" cy="707886"/>
          </a:xfrm>
          <a:prstGeom prst="rect">
            <a:avLst/>
          </a:prstGeom>
          <a:noFill/>
        </p:spPr>
        <p:txBody>
          <a:bodyPr wrap="square">
            <a:spAutoFit/>
          </a:bodyPr>
          <a:lstStyle/>
          <a:p>
            <a:r>
              <a:rPr lang="it-IT" sz="4000" b="1" dirty="0">
                <a:solidFill>
                  <a:srgbClr val="FF0000"/>
                </a:solidFill>
                <a:latin typeface="+mj-lt"/>
                <a:ea typeface="+mj-ea"/>
                <a:cs typeface="+mj-cs"/>
              </a:rPr>
              <a:t>VISITE TECNICHE</a:t>
            </a:r>
          </a:p>
        </p:txBody>
      </p:sp>
      <p:pic>
        <p:nvPicPr>
          <p:cNvPr id="10" name="Immagine 9">
            <a:extLst>
              <a:ext uri="{FF2B5EF4-FFF2-40B4-BE49-F238E27FC236}">
                <a16:creationId xmlns:a16="http://schemas.microsoft.com/office/drawing/2014/main" id="{54F75260-5F4F-7A5A-EC79-CCDDAA7162B2}"/>
              </a:ext>
            </a:extLst>
          </p:cNvPr>
          <p:cNvPicPr>
            <a:picLocks noChangeAspect="1"/>
          </p:cNvPicPr>
          <p:nvPr/>
        </p:nvPicPr>
        <p:blipFill>
          <a:blip r:embed="rId3"/>
          <a:stretch>
            <a:fillRect/>
          </a:stretch>
        </p:blipFill>
        <p:spPr>
          <a:xfrm>
            <a:off x="6305596" y="1006679"/>
            <a:ext cx="5730296" cy="3334885"/>
          </a:xfrm>
          <a:prstGeom prst="rect">
            <a:avLst/>
          </a:prstGeom>
        </p:spPr>
      </p:pic>
      <p:pic>
        <p:nvPicPr>
          <p:cNvPr id="5" name="Segnaposto contenuto 4" descr="Immagine che contiene testo, vestiti, uomo, cielo&#10;&#10;Descrizione generata automaticamente">
            <a:extLst>
              <a:ext uri="{FF2B5EF4-FFF2-40B4-BE49-F238E27FC236}">
                <a16:creationId xmlns:a16="http://schemas.microsoft.com/office/drawing/2014/main" id="{A3831072-4449-D308-A512-3D7C468F1D55}"/>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681625" y="961347"/>
            <a:ext cx="5472713" cy="5472713"/>
          </a:xfrm>
        </p:spPr>
      </p:pic>
    </p:spTree>
    <p:extLst>
      <p:ext uri="{BB962C8B-B14F-4D97-AF65-F5344CB8AC3E}">
        <p14:creationId xmlns:p14="http://schemas.microsoft.com/office/powerpoint/2010/main" val="1022617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9"/>
          <p:cNvSpPr/>
          <p:nvPr/>
        </p:nvSpPr>
        <p:spPr>
          <a:xfrm>
            <a:off x="487201" y="374924"/>
            <a:ext cx="2027399" cy="808425"/>
          </a:xfrm>
          <a:custGeom>
            <a:avLst/>
            <a:gdLst/>
            <a:ahLst/>
            <a:cxnLst/>
            <a:rect l="l" t="t" r="r" b="b"/>
            <a:pathLst>
              <a:path w="3041098" h="1212638">
                <a:moveTo>
                  <a:pt x="0" y="0"/>
                </a:moveTo>
                <a:lnTo>
                  <a:pt x="3041098" y="0"/>
                </a:lnTo>
                <a:lnTo>
                  <a:pt x="3041098" y="1212638"/>
                </a:lnTo>
                <a:lnTo>
                  <a:pt x="0" y="1212638"/>
                </a:lnTo>
                <a:lnTo>
                  <a:pt x="0" y="0"/>
                </a:lnTo>
                <a:close/>
              </a:path>
            </a:pathLst>
          </a:custGeom>
          <a:blipFill>
            <a:blip r:embed="rId2"/>
            <a:stretch>
              <a:fillRect/>
            </a:stretch>
          </a:blipFill>
        </p:spPr>
        <p:txBody>
          <a:bodyPr/>
          <a:lstStyle/>
          <a:p>
            <a:endParaRPr lang="en-US" sz="1200"/>
          </a:p>
        </p:txBody>
      </p:sp>
      <p:sp>
        <p:nvSpPr>
          <p:cNvPr id="11" name="TextBox 11"/>
          <p:cNvSpPr txBox="1"/>
          <p:nvPr/>
        </p:nvSpPr>
        <p:spPr>
          <a:xfrm>
            <a:off x="5448192" y="374924"/>
            <a:ext cx="6256607" cy="567399"/>
          </a:xfrm>
          <a:prstGeom prst="rect">
            <a:avLst/>
          </a:prstGeom>
        </p:spPr>
        <p:txBody>
          <a:bodyPr lIns="0" tIns="0" rIns="0" bIns="0" rtlCol="0" anchor="t">
            <a:spAutoFit/>
          </a:bodyPr>
          <a:lstStyle/>
          <a:p>
            <a:pPr>
              <a:lnSpc>
                <a:spcPts val="4829"/>
              </a:lnSpc>
            </a:pPr>
            <a:r>
              <a:rPr lang="en-US" sz="3449" b="1" spc="137" dirty="0">
                <a:solidFill>
                  <a:srgbClr val="000000"/>
                </a:solidFill>
                <a:latin typeface="Raleway Bold"/>
              </a:rPr>
              <a:t>PROGETTO TREKK</a:t>
            </a:r>
            <a:r>
              <a:rPr lang="en-US" sz="3449" b="1" spc="137" dirty="0">
                <a:solidFill>
                  <a:srgbClr val="FF5757"/>
                </a:solidFill>
                <a:latin typeface="Raleway Bold"/>
              </a:rPr>
              <a:t>ING</a:t>
            </a:r>
          </a:p>
        </p:txBody>
      </p:sp>
      <p:sp>
        <p:nvSpPr>
          <p:cNvPr id="12" name="TextBox 12"/>
          <p:cNvSpPr txBox="1"/>
          <p:nvPr/>
        </p:nvSpPr>
        <p:spPr>
          <a:xfrm>
            <a:off x="4795520" y="1287004"/>
            <a:ext cx="6834701" cy="5450210"/>
          </a:xfrm>
          <a:prstGeom prst="rect">
            <a:avLst/>
          </a:prstGeom>
        </p:spPr>
        <p:txBody>
          <a:bodyPr wrap="square" lIns="0" tIns="0" rIns="0" bIns="0" rtlCol="0" anchor="t">
            <a:spAutoFit/>
          </a:bodyPr>
          <a:lstStyle/>
          <a:p>
            <a:pPr>
              <a:lnSpc>
                <a:spcPts val="2192"/>
              </a:lnSpc>
              <a:spcBef>
                <a:spcPct val="0"/>
              </a:spcBef>
            </a:pPr>
            <a:r>
              <a:rPr lang="en-US" dirty="0"/>
              <a:t>Il </a:t>
            </a:r>
            <a:r>
              <a:rPr lang="en-US" dirty="0" err="1"/>
              <a:t>progetto</a:t>
            </a:r>
            <a:r>
              <a:rPr lang="en-US" dirty="0"/>
              <a:t> </a:t>
            </a:r>
            <a:r>
              <a:rPr lang="en-US" sz="1565" b="1" u="sng" spc="72" dirty="0" err="1">
                <a:solidFill>
                  <a:srgbClr val="000000"/>
                </a:solidFill>
                <a:latin typeface="Arimo Bold"/>
              </a:rPr>
              <a:t>Trekk</a:t>
            </a:r>
            <a:r>
              <a:rPr lang="en-US" sz="1565" b="1" u="sng" spc="72" dirty="0" err="1">
                <a:solidFill>
                  <a:srgbClr val="FF3131"/>
                </a:solidFill>
                <a:latin typeface="Arimo Bold"/>
              </a:rPr>
              <a:t>Ing</a:t>
            </a:r>
            <a:r>
              <a:rPr lang="en-US" sz="1565" spc="72" dirty="0">
                <a:solidFill>
                  <a:srgbClr val="000000"/>
                </a:solidFill>
                <a:latin typeface="Arimo"/>
              </a:rPr>
              <a:t> </a:t>
            </a:r>
            <a:r>
              <a:rPr lang="en-US" dirty="0" err="1"/>
              <a:t>si</a:t>
            </a:r>
            <a:r>
              <a:rPr lang="en-US" dirty="0"/>
              <a:t> pone </a:t>
            </a:r>
            <a:r>
              <a:rPr lang="en-US" dirty="0" err="1"/>
              <a:t>l'obiettivo</a:t>
            </a:r>
            <a:r>
              <a:rPr lang="en-US" dirty="0"/>
              <a:t> di far </a:t>
            </a:r>
            <a:r>
              <a:rPr lang="en-US" dirty="0" err="1"/>
              <a:t>conoscere</a:t>
            </a:r>
            <a:r>
              <a:rPr lang="en-US" dirty="0"/>
              <a:t>, </a:t>
            </a:r>
            <a:r>
              <a:rPr lang="en-US" dirty="0" err="1"/>
              <a:t>attraverso</a:t>
            </a:r>
            <a:r>
              <a:rPr lang="en-US" dirty="0"/>
              <a:t> </a:t>
            </a:r>
            <a:r>
              <a:rPr lang="en-US" dirty="0" err="1"/>
              <a:t>visite</a:t>
            </a:r>
            <a:r>
              <a:rPr lang="en-US" dirty="0"/>
              <a:t> </a:t>
            </a:r>
            <a:r>
              <a:rPr lang="en-US" dirty="0" err="1"/>
              <a:t>tecniche</a:t>
            </a:r>
            <a:r>
              <a:rPr lang="en-US" dirty="0"/>
              <a:t>/</a:t>
            </a:r>
            <a:r>
              <a:rPr lang="en-US" dirty="0" err="1"/>
              <a:t>seminari</a:t>
            </a:r>
            <a:r>
              <a:rPr lang="en-US" dirty="0"/>
              <a:t>, </a:t>
            </a:r>
            <a:r>
              <a:rPr lang="en-US" dirty="0" err="1"/>
              <a:t>luoghi</a:t>
            </a:r>
            <a:r>
              <a:rPr lang="en-US" dirty="0"/>
              <a:t> di interesse </a:t>
            </a:r>
            <a:r>
              <a:rPr lang="en-US" dirty="0" err="1"/>
              <a:t>ingegneristico</a:t>
            </a:r>
            <a:r>
              <a:rPr lang="en-US" dirty="0"/>
              <a:t>/</a:t>
            </a:r>
            <a:r>
              <a:rPr lang="en-US" dirty="0" err="1"/>
              <a:t>architettonico</a:t>
            </a:r>
            <a:r>
              <a:rPr lang="en-US" dirty="0"/>
              <a:t>, </a:t>
            </a:r>
            <a:r>
              <a:rPr lang="en-US" dirty="0" err="1"/>
              <a:t>posti</a:t>
            </a:r>
            <a:r>
              <a:rPr lang="en-US" dirty="0"/>
              <a:t> </a:t>
            </a:r>
            <a:r>
              <a:rPr lang="en-US" dirty="0" err="1"/>
              <a:t>sul</a:t>
            </a:r>
            <a:r>
              <a:rPr lang="en-US" dirty="0"/>
              <a:t> </a:t>
            </a:r>
            <a:r>
              <a:rPr lang="en-US" dirty="0" err="1"/>
              <a:t>territorio</a:t>
            </a:r>
            <a:r>
              <a:rPr lang="en-US" dirty="0"/>
              <a:t> </a:t>
            </a:r>
            <a:r>
              <a:rPr lang="en-US" dirty="0" err="1"/>
              <a:t>provinciale</a:t>
            </a:r>
            <a:r>
              <a:rPr lang="en-US" dirty="0"/>
              <a:t>, </a:t>
            </a:r>
            <a:r>
              <a:rPr lang="en-US" b="1" dirty="0" err="1"/>
              <a:t>aperto</a:t>
            </a:r>
            <a:r>
              <a:rPr lang="en-US" b="1" dirty="0"/>
              <a:t> ai </a:t>
            </a:r>
            <a:r>
              <a:rPr lang="en-US" b="1" dirty="0" err="1"/>
              <a:t>professionisti</a:t>
            </a:r>
            <a:r>
              <a:rPr lang="en-US" b="1" dirty="0"/>
              <a:t> </a:t>
            </a:r>
            <a:r>
              <a:rPr lang="en-US" b="1" dirty="0" err="1"/>
              <a:t>coinvolgendo</a:t>
            </a:r>
            <a:r>
              <a:rPr lang="en-US" b="1" dirty="0"/>
              <a:t> </a:t>
            </a:r>
            <a:r>
              <a:rPr lang="en-US" b="1" dirty="0" err="1"/>
              <a:t>anche</a:t>
            </a:r>
            <a:r>
              <a:rPr lang="en-US" b="1" dirty="0"/>
              <a:t> </a:t>
            </a:r>
            <a:r>
              <a:rPr lang="en-US" b="1" dirty="0" err="1"/>
              <a:t>parenti</a:t>
            </a:r>
            <a:r>
              <a:rPr lang="en-US" b="1" dirty="0"/>
              <a:t> e amici </a:t>
            </a:r>
            <a:r>
              <a:rPr lang="en-US" b="1" dirty="0" err="1"/>
              <a:t>dando</a:t>
            </a:r>
            <a:r>
              <a:rPr lang="en-US" b="1" dirty="0"/>
              <a:t> </a:t>
            </a:r>
            <a:r>
              <a:rPr lang="en-US" b="1" dirty="0" err="1"/>
              <a:t>così</a:t>
            </a:r>
            <a:r>
              <a:rPr lang="en-US" b="1" dirty="0"/>
              <a:t> </a:t>
            </a:r>
            <a:r>
              <a:rPr lang="en-US" b="1" dirty="0" err="1"/>
              <a:t>una</a:t>
            </a:r>
            <a:r>
              <a:rPr lang="en-US" b="1" dirty="0"/>
              <a:t> </a:t>
            </a:r>
            <a:r>
              <a:rPr lang="en-US" b="1" dirty="0" err="1"/>
              <a:t>diversa</a:t>
            </a:r>
            <a:r>
              <a:rPr lang="en-US" b="1" dirty="0"/>
              <a:t> </a:t>
            </a:r>
            <a:r>
              <a:rPr lang="en-US" b="1" dirty="0" err="1"/>
              <a:t>immagine</a:t>
            </a:r>
            <a:r>
              <a:rPr lang="en-US" b="1" dirty="0"/>
              <a:t> </a:t>
            </a:r>
            <a:r>
              <a:rPr lang="en-US" b="1" dirty="0" err="1"/>
              <a:t>alla</a:t>
            </a:r>
            <a:r>
              <a:rPr lang="en-US" b="1" dirty="0"/>
              <a:t> nostra </a:t>
            </a:r>
            <a:r>
              <a:rPr lang="en-US" b="1" dirty="0" err="1"/>
              <a:t>professione</a:t>
            </a:r>
            <a:r>
              <a:rPr lang="en-US" b="1" dirty="0"/>
              <a:t>.</a:t>
            </a:r>
          </a:p>
          <a:p>
            <a:pPr algn="just">
              <a:lnSpc>
                <a:spcPts val="2099"/>
              </a:lnSpc>
              <a:spcBef>
                <a:spcPct val="0"/>
              </a:spcBef>
            </a:pPr>
            <a:endParaRPr lang="en-US" dirty="0"/>
          </a:p>
          <a:p>
            <a:pPr algn="just">
              <a:lnSpc>
                <a:spcPts val="2099"/>
              </a:lnSpc>
              <a:spcBef>
                <a:spcPct val="0"/>
              </a:spcBef>
            </a:pPr>
            <a:r>
              <a:rPr lang="en-US" b="1" dirty="0" err="1"/>
              <a:t>Questo</a:t>
            </a:r>
            <a:r>
              <a:rPr lang="en-US" b="1" dirty="0"/>
              <a:t> </a:t>
            </a:r>
            <a:r>
              <a:rPr lang="en-US" b="1" dirty="0" err="1"/>
              <a:t>ciclo</a:t>
            </a:r>
            <a:r>
              <a:rPr lang="en-US" b="1" dirty="0"/>
              <a:t> di </a:t>
            </a:r>
            <a:r>
              <a:rPr lang="en-US" b="1" dirty="0" err="1"/>
              <a:t>incontri</a:t>
            </a:r>
            <a:r>
              <a:rPr lang="en-US" b="1" dirty="0"/>
              <a:t> </a:t>
            </a:r>
            <a:r>
              <a:rPr lang="en-US" b="1" dirty="0" err="1"/>
              <a:t>si</a:t>
            </a:r>
            <a:r>
              <a:rPr lang="en-US" b="1" dirty="0"/>
              <a:t> </a:t>
            </a:r>
            <a:r>
              <a:rPr lang="en-US" b="1" dirty="0" err="1"/>
              <a:t>struttura</a:t>
            </a:r>
            <a:r>
              <a:rPr lang="en-US" b="1" dirty="0"/>
              <a:t> in un primo </a:t>
            </a:r>
            <a:r>
              <a:rPr lang="en-US" b="1" dirty="0" err="1"/>
              <a:t>momento</a:t>
            </a:r>
            <a:r>
              <a:rPr lang="en-US" b="1" dirty="0"/>
              <a:t> “</a:t>
            </a:r>
            <a:r>
              <a:rPr lang="en-US" b="1" dirty="0" err="1"/>
              <a:t>tecnico</a:t>
            </a:r>
            <a:r>
              <a:rPr lang="en-US" b="1" dirty="0"/>
              <a:t>” </a:t>
            </a:r>
            <a:r>
              <a:rPr lang="en-US" b="1" dirty="0" err="1"/>
              <a:t>seguito</a:t>
            </a:r>
            <a:r>
              <a:rPr lang="en-US" b="1" dirty="0"/>
              <a:t> da un </a:t>
            </a:r>
            <a:r>
              <a:rPr lang="en-US" b="1" dirty="0" err="1"/>
              <a:t>momento</a:t>
            </a:r>
            <a:r>
              <a:rPr lang="en-US" b="1" dirty="0"/>
              <a:t> di networking finale</a:t>
            </a:r>
            <a:r>
              <a:rPr lang="en-US" dirty="0"/>
              <a:t>.</a:t>
            </a:r>
          </a:p>
          <a:p>
            <a:pPr algn="just">
              <a:lnSpc>
                <a:spcPts val="2099"/>
              </a:lnSpc>
              <a:spcBef>
                <a:spcPct val="0"/>
              </a:spcBef>
            </a:pPr>
            <a:endParaRPr lang="en-US" dirty="0"/>
          </a:p>
          <a:p>
            <a:pPr marL="342900" indent="-342900" algn="just">
              <a:lnSpc>
                <a:spcPts val="2099"/>
              </a:lnSpc>
              <a:spcBef>
                <a:spcPct val="0"/>
              </a:spcBef>
              <a:buFont typeface="+mj-lt"/>
              <a:buAutoNum type="arabicPeriod"/>
            </a:pPr>
            <a:r>
              <a:rPr lang="en-US" dirty="0"/>
              <a:t>La prima </a:t>
            </a:r>
            <a:r>
              <a:rPr lang="en-US" dirty="0" err="1"/>
              <a:t>visita</a:t>
            </a:r>
            <a:r>
              <a:rPr lang="en-US" dirty="0"/>
              <a:t> </a:t>
            </a:r>
            <a:r>
              <a:rPr lang="en-US" dirty="0" err="1"/>
              <a:t>si</a:t>
            </a:r>
            <a:r>
              <a:rPr lang="en-US" dirty="0"/>
              <a:t> è </a:t>
            </a:r>
            <a:r>
              <a:rPr lang="en-US" dirty="0" err="1"/>
              <a:t>tenuta</a:t>
            </a:r>
            <a:r>
              <a:rPr lang="en-US" dirty="0"/>
              <a:t> il 7 </a:t>
            </a:r>
            <a:r>
              <a:rPr lang="en-US" dirty="0" err="1"/>
              <a:t>luglio</a:t>
            </a:r>
            <a:r>
              <a:rPr lang="en-US" dirty="0"/>
              <a:t> 2023 al </a:t>
            </a:r>
            <a:r>
              <a:rPr lang="en-US" b="1" dirty="0" err="1"/>
              <a:t>PalaTrento</a:t>
            </a:r>
            <a:r>
              <a:rPr lang="en-US" dirty="0"/>
              <a:t>.</a:t>
            </a:r>
          </a:p>
          <a:p>
            <a:pPr marL="342900" indent="-342900" algn="just">
              <a:lnSpc>
                <a:spcPts val="2099"/>
              </a:lnSpc>
              <a:spcBef>
                <a:spcPct val="0"/>
              </a:spcBef>
              <a:buFont typeface="+mj-lt"/>
              <a:buAutoNum type="arabicPeriod"/>
            </a:pPr>
            <a:r>
              <a:rPr lang="en-US" dirty="0"/>
              <a:t>La </a:t>
            </a:r>
            <a:r>
              <a:rPr lang="en-US" dirty="0" err="1"/>
              <a:t>prossima</a:t>
            </a:r>
            <a:r>
              <a:rPr lang="en-US" dirty="0"/>
              <a:t> </a:t>
            </a:r>
            <a:r>
              <a:rPr lang="en-US" dirty="0" err="1"/>
              <a:t>visita</a:t>
            </a:r>
            <a:r>
              <a:rPr lang="en-US" dirty="0"/>
              <a:t> </a:t>
            </a:r>
            <a:r>
              <a:rPr lang="en-US" dirty="0" err="1"/>
              <a:t>sarà</a:t>
            </a:r>
            <a:r>
              <a:rPr lang="en-US" dirty="0"/>
              <a:t> il </a:t>
            </a:r>
            <a:r>
              <a:rPr lang="en-US" sz="1800" spc="79" dirty="0">
                <a:solidFill>
                  <a:srgbClr val="000000"/>
                </a:solidFill>
                <a:latin typeface="Arimo"/>
              </a:rPr>
              <a:t>13 </a:t>
            </a:r>
            <a:r>
              <a:rPr lang="en-US" sz="1800" spc="79" dirty="0" err="1">
                <a:solidFill>
                  <a:srgbClr val="000000"/>
                </a:solidFill>
                <a:latin typeface="Arimo"/>
              </a:rPr>
              <a:t>giugno</a:t>
            </a:r>
            <a:r>
              <a:rPr lang="en-US" sz="1800" spc="79" dirty="0">
                <a:solidFill>
                  <a:srgbClr val="000000"/>
                </a:solidFill>
                <a:latin typeface="Arimo"/>
              </a:rPr>
              <a:t> 2024, </a:t>
            </a:r>
            <a:r>
              <a:rPr lang="en-US" sz="1800" spc="79" dirty="0" err="1">
                <a:solidFill>
                  <a:srgbClr val="000000"/>
                </a:solidFill>
                <a:latin typeface="Arimo"/>
              </a:rPr>
              <a:t>alla</a:t>
            </a:r>
            <a:r>
              <a:rPr lang="en-US" sz="1800" spc="79" dirty="0">
                <a:solidFill>
                  <a:srgbClr val="000000"/>
                </a:solidFill>
                <a:latin typeface="Arimo"/>
              </a:rPr>
              <a:t> </a:t>
            </a:r>
            <a:r>
              <a:rPr lang="en-US" sz="1800" b="1" spc="79" dirty="0" err="1">
                <a:solidFill>
                  <a:srgbClr val="000000"/>
                </a:solidFill>
                <a:latin typeface="Arimo"/>
              </a:rPr>
              <a:t>Cascata</a:t>
            </a:r>
            <a:r>
              <a:rPr lang="en-US" b="1" spc="79" dirty="0">
                <a:solidFill>
                  <a:srgbClr val="000000"/>
                </a:solidFill>
                <a:latin typeface="Arimo"/>
              </a:rPr>
              <a:t> </a:t>
            </a:r>
            <a:r>
              <a:rPr lang="en-US" b="1" spc="79" dirty="0" err="1">
                <a:solidFill>
                  <a:srgbClr val="000000"/>
                </a:solidFill>
                <a:latin typeface="Arimo"/>
              </a:rPr>
              <a:t>dell’Orrido</a:t>
            </a:r>
            <a:r>
              <a:rPr lang="en-US" b="1" spc="79" dirty="0">
                <a:solidFill>
                  <a:srgbClr val="000000"/>
                </a:solidFill>
                <a:latin typeface="Arimo"/>
              </a:rPr>
              <a:t> </a:t>
            </a:r>
            <a:r>
              <a:rPr lang="en-US" spc="79" dirty="0" err="1">
                <a:solidFill>
                  <a:srgbClr val="000000"/>
                </a:solidFill>
                <a:latin typeface="Arimo"/>
              </a:rPr>
              <a:t>dalle</a:t>
            </a:r>
            <a:r>
              <a:rPr lang="en-US" spc="79" dirty="0">
                <a:solidFill>
                  <a:srgbClr val="000000"/>
                </a:solidFill>
                <a:latin typeface="Arimo"/>
              </a:rPr>
              <a:t> 15 alle 17. </a:t>
            </a:r>
          </a:p>
          <a:p>
            <a:pPr algn="just">
              <a:lnSpc>
                <a:spcPts val="2099"/>
              </a:lnSpc>
              <a:spcBef>
                <a:spcPct val="0"/>
              </a:spcBef>
            </a:pPr>
            <a:r>
              <a:rPr lang="it-IT" dirty="0"/>
              <a:t>La visita guidata illustrerà la storia dell'Orrido in modo avvincente dalla sue origini alla ristrutturazione con particolare attenzione al recente recupero con soluzioni tecnico-ingegneristiche: Presentazione del sito, Storia dell’Orrido,  Il recupero,  Criticità progettuali e  Visita al sito</a:t>
            </a:r>
          </a:p>
          <a:p>
            <a:pPr algn="just">
              <a:lnSpc>
                <a:spcPts val="2099"/>
              </a:lnSpc>
              <a:spcBef>
                <a:spcPct val="0"/>
              </a:spcBef>
            </a:pPr>
            <a:endParaRPr lang="en-US" spc="79" dirty="0">
              <a:solidFill>
                <a:srgbClr val="000000"/>
              </a:solidFill>
              <a:latin typeface="Arimo"/>
            </a:endParaRPr>
          </a:p>
          <a:p>
            <a:pPr algn="just">
              <a:lnSpc>
                <a:spcPts val="2099"/>
              </a:lnSpc>
              <a:spcBef>
                <a:spcPct val="0"/>
              </a:spcBef>
            </a:pPr>
            <a:endParaRPr lang="en-US" sz="1800" spc="79" dirty="0">
              <a:solidFill>
                <a:srgbClr val="000000"/>
              </a:solidFill>
              <a:latin typeface="Arimo"/>
            </a:endParaRPr>
          </a:p>
          <a:p>
            <a:pPr algn="just">
              <a:lnSpc>
                <a:spcPts val="2099"/>
              </a:lnSpc>
              <a:spcBef>
                <a:spcPct val="0"/>
              </a:spcBef>
            </a:pPr>
            <a:endParaRPr lang="en-US" sz="1800" spc="79" dirty="0">
              <a:solidFill>
                <a:srgbClr val="000000"/>
              </a:solidFill>
              <a:latin typeface="Arimo"/>
            </a:endParaRPr>
          </a:p>
          <a:p>
            <a:pPr algn="just">
              <a:lnSpc>
                <a:spcPts val="2099"/>
              </a:lnSpc>
              <a:spcBef>
                <a:spcPct val="0"/>
              </a:spcBef>
            </a:pPr>
            <a:endParaRPr lang="en-US" dirty="0"/>
          </a:p>
        </p:txBody>
      </p:sp>
      <p:pic>
        <p:nvPicPr>
          <p:cNvPr id="14" name="Immagine 13" descr="Immagine che contiene piscina&#10;&#10;Descrizione generata automaticamente">
            <a:extLst>
              <a:ext uri="{FF2B5EF4-FFF2-40B4-BE49-F238E27FC236}">
                <a16:creationId xmlns:a16="http://schemas.microsoft.com/office/drawing/2014/main" id="{8F75FDD2-0027-21EC-A467-C0CA8F8B55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779" y="1337056"/>
            <a:ext cx="3342639" cy="3056127"/>
          </a:xfrm>
          <a:prstGeom prst="rect">
            <a:avLst/>
          </a:prstGeom>
        </p:spPr>
      </p:pic>
      <p:pic>
        <p:nvPicPr>
          <p:cNvPr id="2" name="Immagine 1" descr="Immagine che contiene aria aperta&#10;&#10;Descrizione generata automaticamente con attendibilità media">
            <a:extLst>
              <a:ext uri="{FF2B5EF4-FFF2-40B4-BE49-F238E27FC236}">
                <a16:creationId xmlns:a16="http://schemas.microsoft.com/office/drawing/2014/main" id="{8636310F-B49A-1833-F698-C5CAF54DF1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996661"/>
            <a:ext cx="4650675" cy="422408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3A5C3450-93E1-F803-04B8-6D0A5A6BBE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485" y="252008"/>
            <a:ext cx="1886678" cy="754671"/>
          </a:xfrm>
          <a:prstGeom prst="rect">
            <a:avLst/>
          </a:prstGeom>
        </p:spPr>
      </p:pic>
      <p:sp>
        <p:nvSpPr>
          <p:cNvPr id="2" name="Titolo 1">
            <a:extLst>
              <a:ext uri="{FF2B5EF4-FFF2-40B4-BE49-F238E27FC236}">
                <a16:creationId xmlns:a16="http://schemas.microsoft.com/office/drawing/2014/main" id="{49FAB30E-D659-75FC-9A47-B54E967ACF72}"/>
              </a:ext>
            </a:extLst>
          </p:cNvPr>
          <p:cNvSpPr>
            <a:spLocks noGrp="1"/>
          </p:cNvSpPr>
          <p:nvPr>
            <p:ph type="title"/>
          </p:nvPr>
        </p:nvSpPr>
        <p:spPr>
          <a:xfrm>
            <a:off x="2593302" y="0"/>
            <a:ext cx="10515600" cy="1325563"/>
          </a:xfrm>
        </p:spPr>
        <p:txBody>
          <a:bodyPr>
            <a:normAutofit/>
          </a:bodyPr>
          <a:lstStyle/>
          <a:p>
            <a:r>
              <a:rPr lang="it-IT" sz="4000" b="1" dirty="0">
                <a:solidFill>
                  <a:srgbClr val="FF0000"/>
                </a:solidFill>
              </a:rPr>
              <a:t>Ingegneri e lo SPORT</a:t>
            </a:r>
          </a:p>
        </p:txBody>
      </p:sp>
      <p:pic>
        <p:nvPicPr>
          <p:cNvPr id="5" name="Immagine 4">
            <a:extLst>
              <a:ext uri="{FF2B5EF4-FFF2-40B4-BE49-F238E27FC236}">
                <a16:creationId xmlns:a16="http://schemas.microsoft.com/office/drawing/2014/main" id="{E53B9984-DD03-E3B7-26AF-65F568866700}"/>
              </a:ext>
            </a:extLst>
          </p:cNvPr>
          <p:cNvPicPr>
            <a:picLocks noChangeAspect="1"/>
          </p:cNvPicPr>
          <p:nvPr/>
        </p:nvPicPr>
        <p:blipFill>
          <a:blip r:embed="rId3"/>
          <a:stretch>
            <a:fillRect/>
          </a:stretch>
        </p:blipFill>
        <p:spPr>
          <a:xfrm>
            <a:off x="520741" y="1210948"/>
            <a:ext cx="4241875" cy="4781412"/>
          </a:xfrm>
          <a:prstGeom prst="rect">
            <a:avLst/>
          </a:prstGeom>
        </p:spPr>
      </p:pic>
      <p:sp>
        <p:nvSpPr>
          <p:cNvPr id="8" name="CasellaDiTesto 7">
            <a:extLst>
              <a:ext uri="{FF2B5EF4-FFF2-40B4-BE49-F238E27FC236}">
                <a16:creationId xmlns:a16="http://schemas.microsoft.com/office/drawing/2014/main" id="{C4421680-8472-60EA-9337-76A37705767F}"/>
              </a:ext>
            </a:extLst>
          </p:cNvPr>
          <p:cNvSpPr txBox="1"/>
          <p:nvPr/>
        </p:nvSpPr>
        <p:spPr>
          <a:xfrm>
            <a:off x="5208329" y="3736873"/>
            <a:ext cx="6207760" cy="838948"/>
          </a:xfrm>
          <a:prstGeom prst="rect">
            <a:avLst/>
          </a:prstGeom>
          <a:noFill/>
        </p:spPr>
        <p:txBody>
          <a:bodyPr wrap="square">
            <a:spAutoFit/>
          </a:bodyPr>
          <a:lstStyle/>
          <a:p>
            <a:pPr algn="just">
              <a:lnSpc>
                <a:spcPct val="115000"/>
              </a:lnSpc>
              <a:spcAft>
                <a:spcPts val="1000"/>
              </a:spcAft>
            </a:pPr>
            <a:r>
              <a:rPr lang="it-IT" b="1" dirty="0">
                <a:latin typeface="Calibri" panose="020F0502020204030204" pitchFamily="34" charset="0"/>
                <a:ea typeface="Calibri" panose="020F0502020204030204" pitchFamily="34" charset="0"/>
                <a:cs typeface="Calibri" panose="020F0502020204030204" pitchFamily="34" charset="0"/>
              </a:rPr>
              <a:t>Squadra Vela C</a:t>
            </a:r>
            <a:r>
              <a:rPr lang="it-IT" sz="1800" b="1" dirty="0">
                <a:effectLst/>
                <a:latin typeface="Calibri" panose="020F0502020204030204" pitchFamily="34" charset="0"/>
                <a:ea typeface="Calibri" panose="020F0502020204030204" pitchFamily="34" charset="0"/>
                <a:cs typeface="Calibri" panose="020F0502020204030204" pitchFamily="34" charset="0"/>
              </a:rPr>
              <a:t>atania 2023</a:t>
            </a:r>
          </a:p>
          <a:p>
            <a:pPr marL="284480" indent="-285750" algn="just">
              <a:lnSpc>
                <a:spcPct val="115000"/>
              </a:lnSpc>
              <a:spcAft>
                <a:spcPts val="1000"/>
              </a:spcAft>
              <a:buFont typeface="Arial" panose="020B0604020202020204" pitchFamily="34" charset="0"/>
              <a:buChar char="•"/>
            </a:pPr>
            <a:endParaRPr lang="it-IT" b="1" i="1" dirty="0">
              <a:latin typeface="Calibri" panose="020F0502020204030204" pitchFamily="34" charset="0"/>
              <a:ea typeface="Calibri" panose="020F0502020204030204" pitchFamily="34" charset="0"/>
              <a:cs typeface="Calibri" panose="020F0502020204030204" pitchFamily="34" charset="0"/>
            </a:endParaRPr>
          </a:p>
        </p:txBody>
      </p:sp>
      <p:sp>
        <p:nvSpPr>
          <p:cNvPr id="10" name="CasellaDiTesto 9">
            <a:extLst>
              <a:ext uri="{FF2B5EF4-FFF2-40B4-BE49-F238E27FC236}">
                <a16:creationId xmlns:a16="http://schemas.microsoft.com/office/drawing/2014/main" id="{7408CA98-8598-8BB2-FCA2-8D7E3FFD2116}"/>
              </a:ext>
            </a:extLst>
          </p:cNvPr>
          <p:cNvSpPr txBox="1"/>
          <p:nvPr/>
        </p:nvSpPr>
        <p:spPr>
          <a:xfrm>
            <a:off x="5208330" y="4571787"/>
            <a:ext cx="6657850" cy="1595693"/>
          </a:xfrm>
          <a:prstGeom prst="rect">
            <a:avLst/>
          </a:prstGeom>
          <a:noFill/>
          <a:ln w="69850">
            <a:solidFill>
              <a:srgbClr val="FF0000"/>
            </a:solidFill>
          </a:ln>
        </p:spPr>
        <p:txBody>
          <a:bodyPr wrap="square">
            <a:spAutoFit/>
          </a:bodyPr>
          <a:lstStyle/>
          <a:p>
            <a:pPr algn="just">
              <a:lnSpc>
                <a:spcPct val="115000"/>
              </a:lnSpc>
              <a:spcAft>
                <a:spcPts val="1000"/>
              </a:spcAft>
            </a:pPr>
            <a:r>
              <a:rPr lang="it-IT" sz="24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campionato nazionale di sci ingegneri e architetti  </a:t>
            </a:r>
          </a:p>
          <a:p>
            <a:pPr algn="just">
              <a:lnSpc>
                <a:spcPct val="115000"/>
              </a:lnSpc>
              <a:spcAft>
                <a:spcPts val="1000"/>
              </a:spcAft>
            </a:pPr>
            <a:r>
              <a:rPr lang="it-IT" sz="2400" dirty="0">
                <a:solidFill>
                  <a:srgbClr val="FF0000"/>
                </a:solidFill>
                <a:latin typeface="Calibri" panose="020F0502020204030204" pitchFamily="34" charset="0"/>
                <a:ea typeface="Calibri" panose="020F0502020204030204" pitchFamily="34" charset="0"/>
                <a:cs typeface="Calibri" panose="020F0502020204030204" pitchFamily="34" charset="0"/>
              </a:rPr>
              <a:t>Date: </a:t>
            </a:r>
            <a:r>
              <a:rPr lang="it-IT" sz="24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dal 14 al 17 marzo </a:t>
            </a:r>
          </a:p>
          <a:p>
            <a:pPr algn="just">
              <a:lnSpc>
                <a:spcPct val="115000"/>
              </a:lnSpc>
              <a:spcAft>
                <a:spcPts val="1000"/>
              </a:spcAft>
            </a:pPr>
            <a:r>
              <a:rPr lang="it-IT" sz="24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Location: Corvara</a:t>
            </a:r>
            <a:endParaRPr lang="it-IT" sz="2400" dirty="0">
              <a:solidFill>
                <a:srgbClr val="FF0000"/>
              </a:solidFill>
              <a:effectLst/>
              <a:latin typeface="Arial" panose="020B0604020202020204" pitchFamily="34" charset="0"/>
              <a:ea typeface="Calibri" panose="020F0502020204030204" pitchFamily="34" charset="0"/>
            </a:endParaRPr>
          </a:p>
        </p:txBody>
      </p:sp>
      <p:pic>
        <p:nvPicPr>
          <p:cNvPr id="12" name="Immagine 11">
            <a:extLst>
              <a:ext uri="{FF2B5EF4-FFF2-40B4-BE49-F238E27FC236}">
                <a16:creationId xmlns:a16="http://schemas.microsoft.com/office/drawing/2014/main" id="{22FC0A3E-BBFC-57B8-C98E-B9619CB28CF9}"/>
              </a:ext>
            </a:extLst>
          </p:cNvPr>
          <p:cNvPicPr>
            <a:picLocks noChangeAspect="1"/>
          </p:cNvPicPr>
          <p:nvPr/>
        </p:nvPicPr>
        <p:blipFill>
          <a:blip r:embed="rId4"/>
          <a:stretch>
            <a:fillRect/>
          </a:stretch>
        </p:blipFill>
        <p:spPr>
          <a:xfrm>
            <a:off x="7726604" y="415186"/>
            <a:ext cx="4241876" cy="2986058"/>
          </a:xfrm>
          <a:prstGeom prst="rect">
            <a:avLst/>
          </a:prstGeom>
        </p:spPr>
      </p:pic>
      <p:pic>
        <p:nvPicPr>
          <p:cNvPr id="3" name="Immagine 2">
            <a:extLst>
              <a:ext uri="{FF2B5EF4-FFF2-40B4-BE49-F238E27FC236}">
                <a16:creationId xmlns:a16="http://schemas.microsoft.com/office/drawing/2014/main" id="{1633FCF7-8575-E21A-A959-A453B10A7F8D}"/>
              </a:ext>
            </a:extLst>
          </p:cNvPr>
          <p:cNvPicPr>
            <a:picLocks noChangeAspect="1"/>
          </p:cNvPicPr>
          <p:nvPr/>
        </p:nvPicPr>
        <p:blipFill>
          <a:blip r:embed="rId5"/>
          <a:stretch>
            <a:fillRect/>
          </a:stretch>
        </p:blipFill>
        <p:spPr>
          <a:xfrm>
            <a:off x="8223032" y="74395"/>
            <a:ext cx="3448227" cy="4172164"/>
          </a:xfrm>
          <a:prstGeom prst="rect">
            <a:avLst/>
          </a:prstGeom>
        </p:spPr>
      </p:pic>
    </p:spTree>
    <p:extLst>
      <p:ext uri="{BB962C8B-B14F-4D97-AF65-F5344CB8AC3E}">
        <p14:creationId xmlns:p14="http://schemas.microsoft.com/office/powerpoint/2010/main" val="813832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1000" fill="hold"/>
                                        <p:tgtEl>
                                          <p:spTgt spid="10"/>
                                        </p:tgtEl>
                                        <p:attrNameLst>
                                          <p:attrName>ppt_w</p:attrName>
                                        </p:attrNameLst>
                                      </p:cBhvr>
                                      <p:tavLst>
                                        <p:tav tm="0">
                                          <p:val>
                                            <p:fltVal val="0"/>
                                          </p:val>
                                        </p:tav>
                                        <p:tav tm="100000">
                                          <p:val>
                                            <p:strVal val="#ppt_w"/>
                                          </p:val>
                                        </p:tav>
                                      </p:tavLst>
                                    </p:anim>
                                    <p:anim calcmode="lin" valueType="num">
                                      <p:cBhvr>
                                        <p:cTn id="22" dur="1000" fill="hold"/>
                                        <p:tgtEl>
                                          <p:spTgt spid="10"/>
                                        </p:tgtEl>
                                        <p:attrNameLst>
                                          <p:attrName>ppt_h</p:attrName>
                                        </p:attrNameLst>
                                      </p:cBhvr>
                                      <p:tavLst>
                                        <p:tav tm="0">
                                          <p:val>
                                            <p:fltVal val="0"/>
                                          </p:val>
                                        </p:tav>
                                        <p:tav tm="100000">
                                          <p:val>
                                            <p:strVal val="#ppt_h"/>
                                          </p:val>
                                        </p:tav>
                                      </p:tavLst>
                                    </p:anim>
                                    <p:anim calcmode="lin" valueType="num">
                                      <p:cBhvr>
                                        <p:cTn id="23" dur="1000" fill="hold"/>
                                        <p:tgtEl>
                                          <p:spTgt spid="10"/>
                                        </p:tgtEl>
                                        <p:attrNameLst>
                                          <p:attrName>style.rotation</p:attrName>
                                        </p:attrNameLst>
                                      </p:cBhvr>
                                      <p:tavLst>
                                        <p:tav tm="0">
                                          <p:val>
                                            <p:fltVal val="90"/>
                                          </p:val>
                                        </p:tav>
                                        <p:tav tm="100000">
                                          <p:val>
                                            <p:fltVal val="0"/>
                                          </p:val>
                                        </p:tav>
                                      </p:tavLst>
                                    </p:anim>
                                    <p:animEffect transition="in" filter="fade">
                                      <p:cBhvr>
                                        <p:cTn id="24" dur="1000"/>
                                        <p:tgtEl>
                                          <p:spTgt spid="10"/>
                                        </p:tgtEl>
                                      </p:cBhvr>
                                    </p:animEffect>
                                  </p:childTnLst>
                                </p:cTn>
                              </p:par>
                              <p:par>
                                <p:cTn id="25" presetID="42"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3A5C3450-93E1-F803-04B8-6D0A5A6BBE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485" y="252008"/>
            <a:ext cx="1886678" cy="754671"/>
          </a:xfrm>
          <a:prstGeom prst="rect">
            <a:avLst/>
          </a:prstGeom>
        </p:spPr>
      </p:pic>
      <p:sp>
        <p:nvSpPr>
          <p:cNvPr id="10" name="TextBox 9">
            <a:extLst>
              <a:ext uri="{FF2B5EF4-FFF2-40B4-BE49-F238E27FC236}">
                <a16:creationId xmlns:a16="http://schemas.microsoft.com/office/drawing/2014/main" id="{5A31F24F-F2CD-4D03-9586-384FBD7ACA8C}"/>
              </a:ext>
            </a:extLst>
          </p:cNvPr>
          <p:cNvSpPr txBox="1"/>
          <p:nvPr/>
        </p:nvSpPr>
        <p:spPr>
          <a:xfrm>
            <a:off x="1177925" y="2451099"/>
            <a:ext cx="9586913" cy="1200329"/>
          </a:xfrm>
          <a:prstGeom prst="rect">
            <a:avLst/>
          </a:prstGeom>
          <a:solidFill>
            <a:schemeClr val="bg1"/>
          </a:solidFill>
          <a:ln>
            <a:solidFill>
              <a:srgbClr val="FF0000">
                <a:alpha val="91000"/>
              </a:srgbClr>
            </a:solidFill>
          </a:ln>
        </p:spPr>
        <p:txBody>
          <a:bodyPr wrap="square" rtlCol="0">
            <a:spAutoFit/>
          </a:bodyPr>
          <a:lstStyle/>
          <a:p>
            <a:pPr algn="ctr"/>
            <a:r>
              <a:rPr lang="it-IT" sz="5400" dirty="0">
                <a:solidFill>
                  <a:srgbClr val="FF0000"/>
                </a:solidFill>
              </a:rPr>
              <a:t>Grazie per l’attenzione!</a:t>
            </a:r>
            <a:endParaRPr lang="it-IT" sz="2400" dirty="0">
              <a:solidFill>
                <a:srgbClr val="FF0000"/>
              </a:solidFill>
            </a:endParaRPr>
          </a:p>
          <a:p>
            <a:pPr marL="285750" indent="-285750" algn="ctr">
              <a:buFont typeface="Arial" panose="020B0604020202020204" pitchFamily="34" charset="0"/>
              <a:buChar char="•"/>
            </a:pPr>
            <a:endParaRPr lang="it-IT" dirty="0"/>
          </a:p>
        </p:txBody>
      </p:sp>
      <p:pic>
        <p:nvPicPr>
          <p:cNvPr id="9" name="Picture 8">
            <a:extLst>
              <a:ext uri="{FF2B5EF4-FFF2-40B4-BE49-F238E27FC236}">
                <a16:creationId xmlns:a16="http://schemas.microsoft.com/office/drawing/2014/main" id="{D84226B7-35B7-4ED2-8A75-652EDE9181EC}"/>
              </a:ext>
            </a:extLst>
          </p:cNvPr>
          <p:cNvPicPr>
            <a:picLocks noChangeAspect="1"/>
          </p:cNvPicPr>
          <p:nvPr/>
        </p:nvPicPr>
        <p:blipFill>
          <a:blip r:embed="rId3"/>
          <a:stretch>
            <a:fillRect/>
          </a:stretch>
        </p:blipFill>
        <p:spPr>
          <a:xfrm>
            <a:off x="3409950" y="4133247"/>
            <a:ext cx="1657350" cy="984608"/>
          </a:xfrm>
          <a:prstGeom prst="rect">
            <a:avLst/>
          </a:prstGeom>
        </p:spPr>
      </p:pic>
      <p:sp>
        <p:nvSpPr>
          <p:cNvPr id="17" name="TextBox 16">
            <a:extLst>
              <a:ext uri="{FF2B5EF4-FFF2-40B4-BE49-F238E27FC236}">
                <a16:creationId xmlns:a16="http://schemas.microsoft.com/office/drawing/2014/main" id="{5FF9BDF2-C99A-42C4-A025-F1BB6EA3C827}"/>
              </a:ext>
            </a:extLst>
          </p:cNvPr>
          <p:cNvSpPr txBox="1"/>
          <p:nvPr/>
        </p:nvSpPr>
        <p:spPr>
          <a:xfrm>
            <a:off x="5067300" y="4409969"/>
            <a:ext cx="3666376" cy="707886"/>
          </a:xfrm>
          <a:prstGeom prst="rect">
            <a:avLst/>
          </a:prstGeom>
          <a:noFill/>
          <a:ln>
            <a:noFill/>
          </a:ln>
        </p:spPr>
        <p:txBody>
          <a:bodyPr wrap="square" rtlCol="0">
            <a:spAutoFit/>
          </a:bodyPr>
          <a:lstStyle/>
          <a:p>
            <a:pPr algn="ctr"/>
            <a:r>
              <a:rPr lang="it-IT" sz="2000" u="sng" dirty="0">
                <a:solidFill>
                  <a:srgbClr val="FF0000"/>
                </a:solidFill>
              </a:rPr>
              <a:t>presidente@ordineingegneritn.it</a:t>
            </a:r>
          </a:p>
          <a:p>
            <a:pPr marL="285750" indent="-285750" algn="ctr">
              <a:buFont typeface="Arial" panose="020B0604020202020204" pitchFamily="34" charset="0"/>
              <a:buChar char="•"/>
            </a:pPr>
            <a:endParaRPr lang="it-IT" sz="2000" u="sng" dirty="0"/>
          </a:p>
        </p:txBody>
      </p:sp>
      <p:pic>
        <p:nvPicPr>
          <p:cNvPr id="3" name="Immagine 2">
            <a:extLst>
              <a:ext uri="{FF2B5EF4-FFF2-40B4-BE49-F238E27FC236}">
                <a16:creationId xmlns:a16="http://schemas.microsoft.com/office/drawing/2014/main" id="{09AE0208-7DEE-88B3-CC5B-A4B24CBB46E1}"/>
              </a:ext>
            </a:extLst>
          </p:cNvPr>
          <p:cNvPicPr>
            <a:picLocks noChangeAspect="1"/>
          </p:cNvPicPr>
          <p:nvPr/>
        </p:nvPicPr>
        <p:blipFill>
          <a:blip r:embed="rId4"/>
          <a:stretch>
            <a:fillRect/>
          </a:stretch>
        </p:blipFill>
        <p:spPr>
          <a:xfrm>
            <a:off x="6382930" y="5970395"/>
            <a:ext cx="1841793" cy="685704"/>
          </a:xfrm>
          <a:prstGeom prst="rect">
            <a:avLst/>
          </a:prstGeom>
        </p:spPr>
      </p:pic>
      <p:pic>
        <p:nvPicPr>
          <p:cNvPr id="6" name="Immagine 5">
            <a:extLst>
              <a:ext uri="{FF2B5EF4-FFF2-40B4-BE49-F238E27FC236}">
                <a16:creationId xmlns:a16="http://schemas.microsoft.com/office/drawing/2014/main" id="{F400288C-5B7B-393A-6A84-89C32C0EEBB8}"/>
              </a:ext>
            </a:extLst>
          </p:cNvPr>
          <p:cNvPicPr>
            <a:picLocks noChangeAspect="1"/>
          </p:cNvPicPr>
          <p:nvPr/>
        </p:nvPicPr>
        <p:blipFill>
          <a:blip r:embed="rId5"/>
          <a:stretch>
            <a:fillRect/>
          </a:stretch>
        </p:blipFill>
        <p:spPr>
          <a:xfrm>
            <a:off x="10271086" y="5525741"/>
            <a:ext cx="1505027" cy="1130358"/>
          </a:xfrm>
          <a:prstGeom prst="rect">
            <a:avLst/>
          </a:prstGeom>
        </p:spPr>
      </p:pic>
      <p:pic>
        <p:nvPicPr>
          <p:cNvPr id="8" name="Immagine 7">
            <a:extLst>
              <a:ext uri="{FF2B5EF4-FFF2-40B4-BE49-F238E27FC236}">
                <a16:creationId xmlns:a16="http://schemas.microsoft.com/office/drawing/2014/main" id="{AE2314E6-021B-0D74-96BB-0AD24402E161}"/>
              </a:ext>
            </a:extLst>
          </p:cNvPr>
          <p:cNvPicPr>
            <a:picLocks noChangeAspect="1"/>
          </p:cNvPicPr>
          <p:nvPr/>
        </p:nvPicPr>
        <p:blipFill>
          <a:blip r:embed="rId6"/>
          <a:stretch>
            <a:fillRect/>
          </a:stretch>
        </p:blipFill>
        <p:spPr>
          <a:xfrm>
            <a:off x="8855794" y="5525741"/>
            <a:ext cx="1145798" cy="1187548"/>
          </a:xfrm>
          <a:prstGeom prst="rect">
            <a:avLst/>
          </a:prstGeom>
        </p:spPr>
      </p:pic>
    </p:spTree>
    <p:extLst>
      <p:ext uri="{BB962C8B-B14F-4D97-AF65-F5344CB8AC3E}">
        <p14:creationId xmlns:p14="http://schemas.microsoft.com/office/powerpoint/2010/main" val="3209870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anim calcmode="lin" valueType="num">
                                      <p:cBhvr>
                                        <p:cTn id="14" dur="1000" fill="hold"/>
                                        <p:tgtEl>
                                          <p:spTgt spid="17"/>
                                        </p:tgtEl>
                                        <p:attrNameLst>
                                          <p:attrName>ppt_x</p:attrName>
                                        </p:attrNameLst>
                                      </p:cBhvr>
                                      <p:tavLst>
                                        <p:tav tm="0">
                                          <p:val>
                                            <p:strVal val="#ppt_x"/>
                                          </p:val>
                                        </p:tav>
                                        <p:tav tm="100000">
                                          <p:val>
                                            <p:strVal val="#ppt_x"/>
                                          </p:val>
                                        </p:tav>
                                      </p:tavLst>
                                    </p:anim>
                                    <p:anim calcmode="lin" valueType="num">
                                      <p:cBhvr>
                                        <p:cTn id="15" dur="1000" fill="hold"/>
                                        <p:tgtEl>
                                          <p:spTgt spid="17"/>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3A5C3450-93E1-F803-04B8-6D0A5A6BBE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485" y="252008"/>
            <a:ext cx="1886678" cy="754671"/>
          </a:xfrm>
          <a:prstGeom prst="rect">
            <a:avLst/>
          </a:prstGeom>
        </p:spPr>
      </p:pic>
      <p:sp>
        <p:nvSpPr>
          <p:cNvPr id="14" name="TextBox 13">
            <a:extLst>
              <a:ext uri="{FF2B5EF4-FFF2-40B4-BE49-F238E27FC236}">
                <a16:creationId xmlns:a16="http://schemas.microsoft.com/office/drawing/2014/main" id="{336E75C7-FA68-4FE8-81DE-D0D48BDA10A4}"/>
              </a:ext>
            </a:extLst>
          </p:cNvPr>
          <p:cNvSpPr txBox="1"/>
          <p:nvPr/>
        </p:nvSpPr>
        <p:spPr>
          <a:xfrm>
            <a:off x="437496" y="1363142"/>
            <a:ext cx="9661543" cy="1200329"/>
          </a:xfrm>
          <a:prstGeom prst="rect">
            <a:avLst/>
          </a:prstGeom>
          <a:solidFill>
            <a:schemeClr val="bg1"/>
          </a:solidFill>
          <a:ln>
            <a:solidFill>
              <a:srgbClr val="FF0000">
                <a:alpha val="91000"/>
              </a:srgbClr>
            </a:solidFill>
          </a:ln>
        </p:spPr>
        <p:txBody>
          <a:bodyPr wrap="square" rtlCol="0">
            <a:spAutoFit/>
          </a:bodyPr>
          <a:lstStyle/>
          <a:p>
            <a:pPr marL="285750" indent="-285750">
              <a:buFont typeface="Arial" panose="020B0604020202020204" pitchFamily="34" charset="0"/>
              <a:buChar char="•"/>
            </a:pPr>
            <a:r>
              <a:rPr lang="it-IT" b="1" dirty="0"/>
              <a:t>Attuale centralizzazione</a:t>
            </a:r>
            <a:r>
              <a:rPr lang="it-IT" dirty="0"/>
              <a:t> territoriale dell’Ordine Trento-centrico</a:t>
            </a:r>
          </a:p>
          <a:p>
            <a:pPr marL="285750" indent="-285750">
              <a:buFont typeface="Arial" panose="020B0604020202020204" pitchFamily="34" charset="0"/>
              <a:buChar char="•"/>
            </a:pPr>
            <a:r>
              <a:rPr lang="it-IT" dirty="0"/>
              <a:t>Incontro ad inizio anno con i referenti territoriali</a:t>
            </a:r>
          </a:p>
          <a:p>
            <a:pPr marL="285750" indent="-285750">
              <a:buFont typeface="Arial" panose="020B0604020202020204" pitchFamily="34" charset="0"/>
              <a:buChar char="•"/>
            </a:pPr>
            <a:r>
              <a:rPr lang="it-IT" dirty="0"/>
              <a:t>Siamo ripartiti con gli incontri muovendoci sui territori </a:t>
            </a:r>
          </a:p>
          <a:p>
            <a:pPr marL="285750" indent="-285750">
              <a:buFont typeface="Arial" panose="020B0604020202020204" pitchFamily="34" charset="0"/>
              <a:buChar char="•"/>
            </a:pPr>
            <a:r>
              <a:rPr lang="it-IT" dirty="0"/>
              <a:t>L’idea è tenere almeno 1 incontro territoriale in ciascun territorio 1 volta all’anno.</a:t>
            </a:r>
          </a:p>
        </p:txBody>
      </p:sp>
      <p:sp>
        <p:nvSpPr>
          <p:cNvPr id="15" name="Titolo 1">
            <a:extLst>
              <a:ext uri="{FF2B5EF4-FFF2-40B4-BE49-F238E27FC236}">
                <a16:creationId xmlns:a16="http://schemas.microsoft.com/office/drawing/2014/main" id="{6ECDD968-0D2E-4103-ACED-99D97A2DC10C}"/>
              </a:ext>
            </a:extLst>
          </p:cNvPr>
          <p:cNvSpPr txBox="1">
            <a:spLocks/>
          </p:cNvSpPr>
          <p:nvPr/>
        </p:nvSpPr>
        <p:spPr>
          <a:xfrm>
            <a:off x="3280769" y="-8548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b="1" dirty="0">
                <a:solidFill>
                  <a:srgbClr val="FF0000"/>
                </a:solidFill>
              </a:rPr>
              <a:t>Partecipazione</a:t>
            </a:r>
          </a:p>
        </p:txBody>
      </p:sp>
      <p:pic>
        <p:nvPicPr>
          <p:cNvPr id="5" name="Immagine 4">
            <a:extLst>
              <a:ext uri="{FF2B5EF4-FFF2-40B4-BE49-F238E27FC236}">
                <a16:creationId xmlns:a16="http://schemas.microsoft.com/office/drawing/2014/main" id="{973DBB98-C04C-B853-EE31-C614A119CA72}"/>
              </a:ext>
            </a:extLst>
          </p:cNvPr>
          <p:cNvPicPr>
            <a:picLocks noChangeAspect="1"/>
          </p:cNvPicPr>
          <p:nvPr/>
        </p:nvPicPr>
        <p:blipFill rotWithShape="1">
          <a:blip r:embed="rId3"/>
          <a:srcRect t="2741"/>
          <a:stretch/>
        </p:blipFill>
        <p:spPr>
          <a:xfrm>
            <a:off x="437496" y="2763520"/>
            <a:ext cx="7442979" cy="2731337"/>
          </a:xfrm>
          <a:prstGeom prst="rect">
            <a:avLst/>
          </a:prstGeom>
        </p:spPr>
      </p:pic>
      <p:sp>
        <p:nvSpPr>
          <p:cNvPr id="7" name="CasellaDiTesto 6">
            <a:extLst>
              <a:ext uri="{FF2B5EF4-FFF2-40B4-BE49-F238E27FC236}">
                <a16:creationId xmlns:a16="http://schemas.microsoft.com/office/drawing/2014/main" id="{552A61E0-7DB7-7886-4A63-4A3607171DF4}"/>
              </a:ext>
            </a:extLst>
          </p:cNvPr>
          <p:cNvSpPr txBox="1"/>
          <p:nvPr/>
        </p:nvSpPr>
        <p:spPr>
          <a:xfrm>
            <a:off x="7880475" y="3335774"/>
            <a:ext cx="3002280" cy="369332"/>
          </a:xfrm>
          <a:prstGeom prst="rect">
            <a:avLst/>
          </a:prstGeom>
          <a:noFill/>
        </p:spPr>
        <p:txBody>
          <a:bodyPr wrap="square">
            <a:spAutoFit/>
          </a:bodyPr>
          <a:lstStyle/>
          <a:p>
            <a:r>
              <a:rPr lang="en-US" sz="1800" dirty="0"/>
              <a:t>16 </a:t>
            </a:r>
            <a:r>
              <a:rPr lang="en-US" sz="1800" dirty="0" err="1"/>
              <a:t>maggio</a:t>
            </a:r>
            <a:r>
              <a:rPr lang="en-US" sz="1800" dirty="0"/>
              <a:t> 2024 ore 18.00 </a:t>
            </a:r>
            <a:endParaRPr lang="it-IT" dirty="0"/>
          </a:p>
        </p:txBody>
      </p:sp>
      <p:sp>
        <p:nvSpPr>
          <p:cNvPr id="8" name="CasellaDiTesto 7">
            <a:extLst>
              <a:ext uri="{FF2B5EF4-FFF2-40B4-BE49-F238E27FC236}">
                <a16:creationId xmlns:a16="http://schemas.microsoft.com/office/drawing/2014/main" id="{9927C1DC-5973-A1E9-0871-C57EBD9F49E5}"/>
              </a:ext>
            </a:extLst>
          </p:cNvPr>
          <p:cNvSpPr txBox="1"/>
          <p:nvPr/>
        </p:nvSpPr>
        <p:spPr>
          <a:xfrm>
            <a:off x="7880475" y="2966442"/>
            <a:ext cx="3002280" cy="369332"/>
          </a:xfrm>
          <a:prstGeom prst="rect">
            <a:avLst/>
          </a:prstGeom>
          <a:noFill/>
        </p:spPr>
        <p:txBody>
          <a:bodyPr wrap="square">
            <a:spAutoFit/>
          </a:bodyPr>
          <a:lstStyle/>
          <a:p>
            <a:r>
              <a:rPr lang="en-US" sz="1800" dirty="0"/>
              <a:t>25 </a:t>
            </a:r>
            <a:r>
              <a:rPr lang="en-US" sz="1800" dirty="0" err="1"/>
              <a:t>giugno</a:t>
            </a:r>
            <a:r>
              <a:rPr lang="en-US" sz="1800" dirty="0"/>
              <a:t> 2024 ore 18.00 </a:t>
            </a:r>
            <a:endParaRPr lang="it-IT" dirty="0"/>
          </a:p>
        </p:txBody>
      </p:sp>
      <p:sp>
        <p:nvSpPr>
          <p:cNvPr id="9" name="CasellaDiTesto 8">
            <a:extLst>
              <a:ext uri="{FF2B5EF4-FFF2-40B4-BE49-F238E27FC236}">
                <a16:creationId xmlns:a16="http://schemas.microsoft.com/office/drawing/2014/main" id="{1D49697C-9294-EE4B-5883-33E6AA8CF52E}"/>
              </a:ext>
            </a:extLst>
          </p:cNvPr>
          <p:cNvSpPr txBox="1"/>
          <p:nvPr/>
        </p:nvSpPr>
        <p:spPr>
          <a:xfrm>
            <a:off x="7880475" y="3676651"/>
            <a:ext cx="3002280" cy="369332"/>
          </a:xfrm>
          <a:prstGeom prst="rect">
            <a:avLst/>
          </a:prstGeom>
          <a:noFill/>
        </p:spPr>
        <p:txBody>
          <a:bodyPr wrap="square">
            <a:spAutoFit/>
          </a:bodyPr>
          <a:lstStyle/>
          <a:p>
            <a:r>
              <a:rPr lang="en-US" sz="1800" dirty="0"/>
              <a:t>24 </a:t>
            </a:r>
            <a:r>
              <a:rPr lang="en-US" sz="1800" dirty="0" err="1"/>
              <a:t>luglio</a:t>
            </a:r>
            <a:r>
              <a:rPr lang="en-US" sz="1800" dirty="0"/>
              <a:t> 2024 ore 18.00 </a:t>
            </a:r>
            <a:endParaRPr lang="it-IT" dirty="0"/>
          </a:p>
        </p:txBody>
      </p:sp>
    </p:spTree>
    <p:extLst>
      <p:ext uri="{BB962C8B-B14F-4D97-AF65-F5344CB8AC3E}">
        <p14:creationId xmlns:p14="http://schemas.microsoft.com/office/powerpoint/2010/main" val="3627049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3A5C3450-93E1-F803-04B8-6D0A5A6BBE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485" y="252008"/>
            <a:ext cx="1886678" cy="754671"/>
          </a:xfrm>
          <a:prstGeom prst="rect">
            <a:avLst/>
          </a:prstGeom>
        </p:spPr>
      </p:pic>
      <p:sp>
        <p:nvSpPr>
          <p:cNvPr id="2" name="Titolo 1">
            <a:extLst>
              <a:ext uri="{FF2B5EF4-FFF2-40B4-BE49-F238E27FC236}">
                <a16:creationId xmlns:a16="http://schemas.microsoft.com/office/drawing/2014/main" id="{49FAB30E-D659-75FC-9A47-B54E967ACF72}"/>
              </a:ext>
            </a:extLst>
          </p:cNvPr>
          <p:cNvSpPr>
            <a:spLocks noGrp="1"/>
          </p:cNvSpPr>
          <p:nvPr>
            <p:ph type="title"/>
          </p:nvPr>
        </p:nvSpPr>
        <p:spPr>
          <a:xfrm>
            <a:off x="1252538" y="0"/>
            <a:ext cx="10515600" cy="1325563"/>
          </a:xfrm>
        </p:spPr>
        <p:txBody>
          <a:bodyPr/>
          <a:lstStyle/>
          <a:p>
            <a:pPr algn="ctr"/>
            <a:r>
              <a:rPr lang="it-IT" b="1" dirty="0">
                <a:solidFill>
                  <a:srgbClr val="FF0000"/>
                </a:solidFill>
              </a:rPr>
              <a:t>Rappresentanza e coinvolgimento</a:t>
            </a:r>
            <a:endParaRPr lang="it-IT" sz="1800" b="1" dirty="0">
              <a:solidFill>
                <a:srgbClr val="FF0000"/>
              </a:solidFill>
            </a:endParaRPr>
          </a:p>
        </p:txBody>
      </p:sp>
      <p:sp>
        <p:nvSpPr>
          <p:cNvPr id="6" name="Content Placeholder 5">
            <a:extLst>
              <a:ext uri="{FF2B5EF4-FFF2-40B4-BE49-F238E27FC236}">
                <a16:creationId xmlns:a16="http://schemas.microsoft.com/office/drawing/2014/main" id="{E59B2305-1A91-4C11-96A9-0EADD5D3C7D3}"/>
              </a:ext>
            </a:extLst>
          </p:cNvPr>
          <p:cNvSpPr>
            <a:spLocks noGrp="1"/>
          </p:cNvSpPr>
          <p:nvPr>
            <p:ph idx="1"/>
          </p:nvPr>
        </p:nvSpPr>
        <p:spPr>
          <a:xfrm>
            <a:off x="277674" y="1577571"/>
            <a:ext cx="7082131" cy="4703762"/>
          </a:xfrm>
        </p:spPr>
        <p:txBody>
          <a:bodyPr>
            <a:noAutofit/>
          </a:bodyPr>
          <a:lstStyle/>
          <a:p>
            <a:pPr marL="342900" indent="-342900" algn="just">
              <a:buFont typeface="+mj-lt"/>
              <a:buAutoNum type="arabicPeriod"/>
            </a:pPr>
            <a:r>
              <a:rPr lang="it-IT" sz="1800" dirty="0"/>
              <a:t>Rinnovato </a:t>
            </a:r>
            <a:r>
              <a:rPr lang="it-IT" sz="1800" b="1" dirty="0"/>
              <a:t>accordo quadro </a:t>
            </a:r>
            <a:r>
              <a:rPr lang="it-IT" sz="1800" dirty="0"/>
              <a:t>con DICAM, DII e DISI UNITN (seminario </a:t>
            </a:r>
            <a:r>
              <a:rPr lang="it-IT" sz="1800" dirty="0" err="1"/>
              <a:t>ing</a:t>
            </a:r>
            <a:r>
              <a:rPr lang="it-IT" sz="1800" dirty="0"/>
              <a:t> industriale e </a:t>
            </a:r>
            <a:r>
              <a:rPr lang="it-IT" sz="1800" dirty="0" err="1"/>
              <a:t>ing</a:t>
            </a:r>
            <a:r>
              <a:rPr lang="it-IT" sz="1800" dirty="0"/>
              <a:t> civile) </a:t>
            </a:r>
          </a:p>
          <a:p>
            <a:pPr marL="342900" indent="-342900" algn="just">
              <a:buFont typeface="+mj-lt"/>
              <a:buAutoNum type="arabicPeriod"/>
            </a:pPr>
            <a:r>
              <a:rPr lang="it-IT" sz="1800" dirty="0"/>
              <a:t>Convenzione per le attività di formazione in materia di paesaggio con </a:t>
            </a:r>
            <a:r>
              <a:rPr lang="it-IT" sz="1800" b="1" dirty="0"/>
              <a:t>TSM</a:t>
            </a:r>
            <a:r>
              <a:rPr lang="it-IT" sz="1800" dirty="0"/>
              <a:t> (Trentino School of Management) e </a:t>
            </a:r>
            <a:r>
              <a:rPr lang="it-IT" sz="1800" b="1" dirty="0"/>
              <a:t>STEP</a:t>
            </a:r>
            <a:r>
              <a:rPr lang="it-IT" sz="1800" dirty="0"/>
              <a:t> (Scuola per il governo del Territorio e del Paesaggio)</a:t>
            </a:r>
          </a:p>
          <a:p>
            <a:pPr marL="342900" indent="-342900" algn="just">
              <a:buFont typeface="+mj-lt"/>
              <a:buAutoNum type="arabicPeriod"/>
            </a:pPr>
            <a:r>
              <a:rPr lang="it-IT" sz="1800" dirty="0"/>
              <a:t>Collaborazione con il Circolo Trentino per l’Architettura Contemporanea (CITRAC)  presieduta da ing. Emiliano Leoni-premio </a:t>
            </a:r>
            <a:r>
              <a:rPr lang="it-IT" sz="1800" b="1" dirty="0"/>
              <a:t>Costruire il Trentino</a:t>
            </a:r>
          </a:p>
          <a:p>
            <a:pPr marL="342900" indent="-342900" algn="just" fontAlgn="auto">
              <a:buFont typeface="+mj-lt"/>
              <a:buAutoNum type="arabicPeriod"/>
            </a:pPr>
            <a:r>
              <a:rPr lang="it-IT" sz="1800" dirty="0"/>
              <a:t>Collaborazione con il </a:t>
            </a:r>
            <a:r>
              <a:rPr lang="it-IT" sz="1800" b="1" dirty="0"/>
              <a:t>Collegio degli Ingegneri del Trentino</a:t>
            </a:r>
            <a:r>
              <a:rPr lang="it-IT" sz="1800" dirty="0"/>
              <a:t>, associazione culturale fondata nel 2000, che si pone come obiettivo la promozione di attività culturali a favore degli iscritti. Rivista tecnica “Scienza e Mestieri", direttore ing. Francesco Azzali e Rassegna opere di ingegno </a:t>
            </a:r>
          </a:p>
          <a:p>
            <a:pPr marL="342900" indent="-342900" algn="just">
              <a:buFont typeface="+mj-lt"/>
              <a:buAutoNum type="arabicPeriod"/>
            </a:pPr>
            <a:r>
              <a:rPr lang="it-IT" sz="1800" dirty="0"/>
              <a:t>Collaborazione con </a:t>
            </a:r>
            <a:r>
              <a:rPr lang="it-IT" sz="1800" dirty="0" err="1"/>
              <a:t>Rebuild</a:t>
            </a:r>
            <a:r>
              <a:rPr lang="it-IT" sz="1800" dirty="0"/>
              <a:t>, con Arca (corso base) e con FEDERMANAGER.</a:t>
            </a:r>
          </a:p>
          <a:p>
            <a:pPr marL="0" indent="0" algn="just">
              <a:buNone/>
            </a:pPr>
            <a:endParaRPr lang="it-IT" sz="1800" dirty="0"/>
          </a:p>
          <a:p>
            <a:pPr algn="just"/>
            <a:endParaRPr lang="it-IT" sz="1800" dirty="0"/>
          </a:p>
          <a:p>
            <a:pPr algn="just"/>
            <a:endParaRPr lang="it-IT" sz="1800" b="1" dirty="0"/>
          </a:p>
          <a:p>
            <a:pPr algn="just"/>
            <a:endParaRPr lang="it-IT" sz="1800" dirty="0"/>
          </a:p>
        </p:txBody>
      </p:sp>
      <p:pic>
        <p:nvPicPr>
          <p:cNvPr id="9" name="Immagine 8" descr="Immagine che contiene testo, schermata, Sito Web, Pubblicità online&#10;&#10;Descrizione generata automaticamente">
            <a:extLst>
              <a:ext uri="{FF2B5EF4-FFF2-40B4-BE49-F238E27FC236}">
                <a16:creationId xmlns:a16="http://schemas.microsoft.com/office/drawing/2014/main" id="{AAA03836-469B-6182-1320-2E7D98BDBC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8855" y="1169446"/>
            <a:ext cx="4365471" cy="5288125"/>
          </a:xfrm>
          <a:prstGeom prst="rect">
            <a:avLst/>
          </a:prstGeom>
        </p:spPr>
      </p:pic>
      <p:pic>
        <p:nvPicPr>
          <p:cNvPr id="5" name="Immagine 4" descr="Immagine che contiene vestiti, persona, Viso umano, interno&#10;&#10;Descrizione generata automaticamente">
            <a:extLst>
              <a:ext uri="{FF2B5EF4-FFF2-40B4-BE49-F238E27FC236}">
                <a16:creationId xmlns:a16="http://schemas.microsoft.com/office/drawing/2014/main" id="{BBDC9A30-4FD5-ED10-E90E-AE491E44A232}"/>
              </a:ext>
            </a:extLst>
          </p:cNvPr>
          <p:cNvPicPr>
            <a:picLocks noChangeAspect="1"/>
          </p:cNvPicPr>
          <p:nvPr/>
        </p:nvPicPr>
        <p:blipFill rotWithShape="1">
          <a:blip r:embed="rId4">
            <a:extLst>
              <a:ext uri="{28A0092B-C50C-407E-A947-70E740481C1C}">
                <a14:useLocalDpi xmlns:a14="http://schemas.microsoft.com/office/drawing/2010/main" val="0"/>
              </a:ext>
            </a:extLst>
          </a:blip>
          <a:srcRect b="51734"/>
          <a:stretch/>
        </p:blipFill>
        <p:spPr>
          <a:xfrm>
            <a:off x="587485" y="4184534"/>
            <a:ext cx="8073019" cy="2191789"/>
          </a:xfrm>
          <a:prstGeom prst="rect">
            <a:avLst/>
          </a:prstGeom>
        </p:spPr>
      </p:pic>
    </p:spTree>
    <p:extLst>
      <p:ext uri="{BB962C8B-B14F-4D97-AF65-F5344CB8AC3E}">
        <p14:creationId xmlns:p14="http://schemas.microsoft.com/office/powerpoint/2010/main" val="2066826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3A5C3450-93E1-F803-04B8-6D0A5A6BBE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485" y="252008"/>
            <a:ext cx="1886678" cy="754671"/>
          </a:xfrm>
          <a:prstGeom prst="rect">
            <a:avLst/>
          </a:prstGeom>
        </p:spPr>
      </p:pic>
      <p:sp>
        <p:nvSpPr>
          <p:cNvPr id="2" name="Titolo 1">
            <a:extLst>
              <a:ext uri="{FF2B5EF4-FFF2-40B4-BE49-F238E27FC236}">
                <a16:creationId xmlns:a16="http://schemas.microsoft.com/office/drawing/2014/main" id="{49FAB30E-D659-75FC-9A47-B54E967ACF72}"/>
              </a:ext>
            </a:extLst>
          </p:cNvPr>
          <p:cNvSpPr>
            <a:spLocks noGrp="1"/>
          </p:cNvSpPr>
          <p:nvPr>
            <p:ph type="title"/>
          </p:nvPr>
        </p:nvSpPr>
        <p:spPr>
          <a:xfrm>
            <a:off x="1252538" y="0"/>
            <a:ext cx="10515600" cy="1325563"/>
          </a:xfrm>
        </p:spPr>
        <p:txBody>
          <a:bodyPr/>
          <a:lstStyle/>
          <a:p>
            <a:pPr algn="ctr"/>
            <a:r>
              <a:rPr lang="it-IT" b="1" dirty="0">
                <a:solidFill>
                  <a:srgbClr val="FF0000"/>
                </a:solidFill>
              </a:rPr>
              <a:t>Le nostre commissioni</a:t>
            </a:r>
            <a:endParaRPr lang="it-IT" sz="1800" b="1" dirty="0">
              <a:solidFill>
                <a:srgbClr val="FF0000"/>
              </a:solidFill>
            </a:endParaRPr>
          </a:p>
        </p:txBody>
      </p:sp>
      <p:sp>
        <p:nvSpPr>
          <p:cNvPr id="8" name="CasellaDiTesto 7">
            <a:extLst>
              <a:ext uri="{FF2B5EF4-FFF2-40B4-BE49-F238E27FC236}">
                <a16:creationId xmlns:a16="http://schemas.microsoft.com/office/drawing/2014/main" id="{918B65B8-6EA0-4C78-8B53-0303C25CCF1E}"/>
              </a:ext>
            </a:extLst>
          </p:cNvPr>
          <p:cNvSpPr txBox="1"/>
          <p:nvPr/>
        </p:nvSpPr>
        <p:spPr>
          <a:xfrm>
            <a:off x="223520" y="896851"/>
            <a:ext cx="11795760" cy="4985980"/>
          </a:xfrm>
          <a:prstGeom prst="rect">
            <a:avLst/>
          </a:prstGeom>
          <a:noFill/>
        </p:spPr>
        <p:txBody>
          <a:bodyPr wrap="square">
            <a:spAutoFit/>
          </a:bodyPr>
          <a:lstStyle/>
          <a:p>
            <a:pPr algn="just"/>
            <a:endParaRPr lang="it-IT" sz="2000" b="1" i="1" dirty="0"/>
          </a:p>
          <a:p>
            <a:pPr marL="342900" indent="-342900" algn="just">
              <a:buFontTx/>
              <a:buChar char="-"/>
            </a:pPr>
            <a:r>
              <a:rPr lang="it-IT" sz="3200" b="1" dirty="0">
                <a:solidFill>
                  <a:srgbClr val="FF0000"/>
                </a:solidFill>
                <a:latin typeface="+mj-lt"/>
                <a:ea typeface="+mj-ea"/>
                <a:cs typeface="+mj-cs"/>
              </a:rPr>
              <a:t>Commissione strutture e geotecnica </a:t>
            </a:r>
            <a:r>
              <a:rPr lang="it-IT" b="1" dirty="0"/>
              <a:t>– </a:t>
            </a:r>
            <a:r>
              <a:rPr lang="it-IT" dirty="0"/>
              <a:t>coordinata da Enrico D’Alessandro, referente per il consiglio Fabio Ferrario: Adeguamento della zonazione sismica del territorio provinciale. Su una proposta elaborata dalla commissione strutture e con</a:t>
            </a:r>
            <a:r>
              <a:rPr lang="it-IT" dirty="0">
                <a:hlinkClick r:id="rId3">
                  <a:extLst>
                    <a:ext uri="{A12FA001-AC4F-418D-AE19-62706E023703}">
                      <ahyp:hlinkClr xmlns:ahyp="http://schemas.microsoft.com/office/drawing/2018/hyperlinkcolor" val="tx"/>
                    </a:ext>
                  </a:extLst>
                </a:hlinkClick>
              </a:rPr>
              <a:t> Deliberazione della G.P. n.1937 del 20 ottobre 2023</a:t>
            </a:r>
            <a:r>
              <a:rPr lang="it-IT" dirty="0"/>
              <a:t> è stata adottata una nuova classificazione sismica del territorio provinciale che, secondo un principio di maggiore cautela rispetto a quanto adottato precedentemente, classifica i Comuni nelle zone sismiche 2, 3 e 4.</a:t>
            </a:r>
          </a:p>
          <a:p>
            <a:pPr marL="285750" indent="-285750" algn="just">
              <a:buFontTx/>
              <a:buChar char="-"/>
            </a:pPr>
            <a:endParaRPr lang="it-IT" dirty="0"/>
          </a:p>
          <a:p>
            <a:pPr marL="342900" indent="-342900" algn="just">
              <a:buFontTx/>
              <a:buChar char="-"/>
            </a:pPr>
            <a:r>
              <a:rPr lang="it-IT" sz="3200" b="1" dirty="0">
                <a:solidFill>
                  <a:srgbClr val="FF0000"/>
                </a:solidFill>
                <a:latin typeface="+mj-lt"/>
                <a:ea typeface="+mj-ea"/>
                <a:cs typeface="+mj-cs"/>
              </a:rPr>
              <a:t>Commissione protezione civile </a:t>
            </a:r>
            <a:r>
              <a:rPr lang="it-IT" dirty="0"/>
              <a:t>- coordinata da Chiara Carloni, referente per il consiglio Alessandro Lettieri: Rinnovata IL 14 OTTOBRE 2023 la convenzione con la PAT per intervento professionisti abilitati che partecipano a titolo volontario ad attività di Protezione Civile per la gestione delle fasi di emergenza; consegne diplomi ai nuovi </a:t>
            </a:r>
            <a:r>
              <a:rPr lang="it-IT" dirty="0" err="1"/>
              <a:t>agibilitatori</a:t>
            </a:r>
            <a:r>
              <a:rPr lang="it-IT" dirty="0"/>
              <a:t> (ora sono 124, di cui 107 ing, 14 </a:t>
            </a:r>
            <a:r>
              <a:rPr lang="it-IT" dirty="0" err="1"/>
              <a:t>arch</a:t>
            </a:r>
            <a:r>
              <a:rPr lang="it-IT" dirty="0"/>
              <a:t> e 3 geologi PAT); Consegnati lunedì 13 maggio i diplomi per il corso avanzato di rilevazione danno beni tutelati.  Alcuni nostri colleghi sono in partenza per i Campi Flegrei in questi giorni. (</a:t>
            </a:r>
            <a:r>
              <a:rPr lang="it-IT" i="1" dirty="0"/>
              <a:t>territorio campano soggetto nell’ultimo periodo a frequenti episodi di terremoto da bradisismo)</a:t>
            </a:r>
          </a:p>
          <a:p>
            <a:pPr marL="342900" indent="-342900" algn="just">
              <a:buFontTx/>
              <a:buChar char="-"/>
            </a:pPr>
            <a:endParaRPr lang="it-IT" dirty="0"/>
          </a:p>
          <a:p>
            <a:pPr marL="285750" indent="-285750" algn="just">
              <a:buFont typeface="Arial" panose="020B0604020202020204" pitchFamily="34" charset="0"/>
              <a:buChar char="•"/>
            </a:pPr>
            <a:endParaRPr lang="it-IT" dirty="0"/>
          </a:p>
          <a:p>
            <a:pPr marL="285750" indent="-285750" algn="just">
              <a:buFont typeface="Arial" panose="020B0604020202020204" pitchFamily="34" charset="0"/>
              <a:buChar char="•"/>
            </a:pPr>
            <a:endParaRPr lang="it-IT" sz="2000" b="1" i="1" dirty="0"/>
          </a:p>
        </p:txBody>
      </p:sp>
    </p:spTree>
    <p:extLst>
      <p:ext uri="{BB962C8B-B14F-4D97-AF65-F5344CB8AC3E}">
        <p14:creationId xmlns:p14="http://schemas.microsoft.com/office/powerpoint/2010/main" val="1283526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 calcmode="lin" valueType="num">
                                      <p:cBhvr>
                                        <p:cTn id="7" dur="1000" fill="hold"/>
                                        <p:tgtEl>
                                          <p:spTgt spid="8">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8">
                                            <p:txEl>
                                              <p:pRg st="1" end="1"/>
                                            </p:txEl>
                                          </p:spTgt>
                                        </p:tgtEl>
                                        <p:attrNameLst>
                                          <p:attrName>ppt_h</p:attrName>
                                        </p:attrNameLst>
                                      </p:cBhvr>
                                      <p:tavLst>
                                        <p:tav tm="0">
                                          <p:val>
                                            <p:fltVal val="0"/>
                                          </p:val>
                                        </p:tav>
                                        <p:tav tm="100000">
                                          <p:val>
                                            <p:strVal val="#ppt_h"/>
                                          </p:val>
                                        </p:tav>
                                      </p:tavLst>
                                    </p:anim>
                                    <p:anim calcmode="lin" valueType="num">
                                      <p:cBhvr>
                                        <p:cTn id="9" dur="1000" fill="hold"/>
                                        <p:tgtEl>
                                          <p:spTgt spid="8">
                                            <p:txEl>
                                              <p:pRg st="1" end="1"/>
                                            </p:txEl>
                                          </p:spTgt>
                                        </p:tgtEl>
                                        <p:attrNameLst>
                                          <p:attrName>style.rotation</p:attrName>
                                        </p:attrNameLst>
                                      </p:cBhvr>
                                      <p:tavLst>
                                        <p:tav tm="0">
                                          <p:val>
                                            <p:fltVal val="90"/>
                                          </p:val>
                                        </p:tav>
                                        <p:tav tm="100000">
                                          <p:val>
                                            <p:fltVal val="0"/>
                                          </p:val>
                                        </p:tav>
                                      </p:tavLst>
                                    </p:anim>
                                    <p:animEffect transition="in" filter="fade">
                                      <p:cBhvr>
                                        <p:cTn id="10" dur="1000"/>
                                        <p:tgtEl>
                                          <p:spTgt spid="8">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anim calcmode="lin" valueType="num">
                                      <p:cBhvr>
                                        <p:cTn id="15" dur="1000" fill="hold"/>
                                        <p:tgtEl>
                                          <p:spTgt spid="8">
                                            <p:txEl>
                                              <p:pRg st="3" end="3"/>
                                            </p:txEl>
                                          </p:spTgt>
                                        </p:tgtEl>
                                        <p:attrNameLst>
                                          <p:attrName>ppt_w</p:attrName>
                                        </p:attrNameLst>
                                      </p:cBhvr>
                                      <p:tavLst>
                                        <p:tav tm="0">
                                          <p:val>
                                            <p:fltVal val="0"/>
                                          </p:val>
                                        </p:tav>
                                        <p:tav tm="100000">
                                          <p:val>
                                            <p:strVal val="#ppt_w"/>
                                          </p:val>
                                        </p:tav>
                                      </p:tavLst>
                                    </p:anim>
                                    <p:anim calcmode="lin" valueType="num">
                                      <p:cBhvr>
                                        <p:cTn id="16" dur="1000" fill="hold"/>
                                        <p:tgtEl>
                                          <p:spTgt spid="8">
                                            <p:txEl>
                                              <p:pRg st="3" end="3"/>
                                            </p:txEl>
                                          </p:spTgt>
                                        </p:tgtEl>
                                        <p:attrNameLst>
                                          <p:attrName>ppt_h</p:attrName>
                                        </p:attrNameLst>
                                      </p:cBhvr>
                                      <p:tavLst>
                                        <p:tav tm="0">
                                          <p:val>
                                            <p:fltVal val="0"/>
                                          </p:val>
                                        </p:tav>
                                        <p:tav tm="100000">
                                          <p:val>
                                            <p:strVal val="#ppt_h"/>
                                          </p:val>
                                        </p:tav>
                                      </p:tavLst>
                                    </p:anim>
                                    <p:anim calcmode="lin" valueType="num">
                                      <p:cBhvr>
                                        <p:cTn id="17" dur="1000" fill="hold"/>
                                        <p:tgtEl>
                                          <p:spTgt spid="8">
                                            <p:txEl>
                                              <p:pRg st="3" end="3"/>
                                            </p:txEl>
                                          </p:spTgt>
                                        </p:tgtEl>
                                        <p:attrNameLst>
                                          <p:attrName>style.rotation</p:attrName>
                                        </p:attrNameLst>
                                      </p:cBhvr>
                                      <p:tavLst>
                                        <p:tav tm="0">
                                          <p:val>
                                            <p:fltVal val="90"/>
                                          </p:val>
                                        </p:tav>
                                        <p:tav tm="100000">
                                          <p:val>
                                            <p:fltVal val="0"/>
                                          </p:val>
                                        </p:tav>
                                      </p:tavLst>
                                    </p:anim>
                                    <p:animEffect transition="in" filter="fade">
                                      <p:cBhvr>
                                        <p:cTn id="18" dur="10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descr="Immagine che contiene testo, giornale, Notizie, Carta da giornale&#10;&#10;Descrizione generata automaticamente">
            <a:extLst>
              <a:ext uri="{FF2B5EF4-FFF2-40B4-BE49-F238E27FC236}">
                <a16:creationId xmlns:a16="http://schemas.microsoft.com/office/drawing/2014/main" id="{2C587AAE-A7A9-9F23-1953-18177F5501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2506" y="929324"/>
            <a:ext cx="8038802" cy="5123068"/>
          </a:xfrm>
          <a:prstGeom prst="rect">
            <a:avLst/>
          </a:prstGeom>
        </p:spPr>
      </p:pic>
      <p:pic>
        <p:nvPicPr>
          <p:cNvPr id="11" name="Immagine 10">
            <a:extLst>
              <a:ext uri="{FF2B5EF4-FFF2-40B4-BE49-F238E27FC236}">
                <a16:creationId xmlns:a16="http://schemas.microsoft.com/office/drawing/2014/main" id="{7B42E870-3010-91DD-FE21-832CBCD77218}"/>
              </a:ext>
            </a:extLst>
          </p:cNvPr>
          <p:cNvPicPr>
            <a:picLocks noChangeAspect="1"/>
          </p:cNvPicPr>
          <p:nvPr/>
        </p:nvPicPr>
        <p:blipFill>
          <a:blip r:embed="rId3"/>
          <a:stretch>
            <a:fillRect/>
          </a:stretch>
        </p:blipFill>
        <p:spPr>
          <a:xfrm>
            <a:off x="3640340" y="2613153"/>
            <a:ext cx="2267354" cy="3315523"/>
          </a:xfrm>
          <a:prstGeom prst="rect">
            <a:avLst/>
          </a:prstGeom>
        </p:spPr>
      </p:pic>
      <p:pic>
        <p:nvPicPr>
          <p:cNvPr id="12" name="Immagine 11">
            <a:extLst>
              <a:ext uri="{FF2B5EF4-FFF2-40B4-BE49-F238E27FC236}">
                <a16:creationId xmlns:a16="http://schemas.microsoft.com/office/drawing/2014/main" id="{BEC3CEB2-C71A-382C-0DB9-4DA694635D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485" y="252008"/>
            <a:ext cx="1886678" cy="754671"/>
          </a:xfrm>
          <a:prstGeom prst="rect">
            <a:avLst/>
          </a:prstGeom>
        </p:spPr>
      </p:pic>
      <p:grpSp>
        <p:nvGrpSpPr>
          <p:cNvPr id="3" name="Gruppo 2">
            <a:extLst>
              <a:ext uri="{FF2B5EF4-FFF2-40B4-BE49-F238E27FC236}">
                <a16:creationId xmlns:a16="http://schemas.microsoft.com/office/drawing/2014/main" id="{6FA3E53F-D74B-2A27-987C-FC8F7EBD2F7C}"/>
              </a:ext>
            </a:extLst>
          </p:cNvPr>
          <p:cNvGrpSpPr/>
          <p:nvPr/>
        </p:nvGrpSpPr>
        <p:grpSpPr>
          <a:xfrm>
            <a:off x="940692" y="2613153"/>
            <a:ext cx="2537501" cy="3315523"/>
            <a:chOff x="940692" y="2613153"/>
            <a:chExt cx="2537501" cy="3315523"/>
          </a:xfrm>
        </p:grpSpPr>
        <p:pic>
          <p:nvPicPr>
            <p:cNvPr id="5" name="Immagine 4">
              <a:extLst>
                <a:ext uri="{FF2B5EF4-FFF2-40B4-BE49-F238E27FC236}">
                  <a16:creationId xmlns:a16="http://schemas.microsoft.com/office/drawing/2014/main" id="{4DBA143F-81E7-169D-4612-A166BDC463DC}"/>
                </a:ext>
              </a:extLst>
            </p:cNvPr>
            <p:cNvPicPr>
              <a:picLocks noChangeAspect="1"/>
            </p:cNvPicPr>
            <p:nvPr/>
          </p:nvPicPr>
          <p:blipFill>
            <a:blip r:embed="rId5"/>
            <a:stretch>
              <a:fillRect/>
            </a:stretch>
          </p:blipFill>
          <p:spPr>
            <a:xfrm>
              <a:off x="1000253" y="2613153"/>
              <a:ext cx="2418381" cy="3315523"/>
            </a:xfrm>
            <a:prstGeom prst="rect">
              <a:avLst/>
            </a:prstGeom>
          </p:spPr>
        </p:pic>
        <p:sp>
          <p:nvSpPr>
            <p:cNvPr id="2" name="CasellaDiTesto 1">
              <a:extLst>
                <a:ext uri="{FF2B5EF4-FFF2-40B4-BE49-F238E27FC236}">
                  <a16:creationId xmlns:a16="http://schemas.microsoft.com/office/drawing/2014/main" id="{405B8251-1C5B-01D5-8611-8F3EA0611908}"/>
                </a:ext>
              </a:extLst>
            </p:cNvPr>
            <p:cNvSpPr txBox="1"/>
            <p:nvPr/>
          </p:nvSpPr>
          <p:spPr>
            <a:xfrm>
              <a:off x="940692" y="5282345"/>
              <a:ext cx="2537501" cy="646331"/>
            </a:xfrm>
            <a:prstGeom prst="rect">
              <a:avLst/>
            </a:prstGeom>
            <a:noFill/>
          </p:spPr>
          <p:txBody>
            <a:bodyPr wrap="square" rtlCol="0">
              <a:spAutoFit/>
            </a:bodyPr>
            <a:lstStyle/>
            <a:p>
              <a:r>
                <a:rPr lang="it-IT" dirty="0">
                  <a:solidFill>
                    <a:schemeClr val="bg1"/>
                  </a:solidFill>
                </a:rPr>
                <a:t>Sandro Simonini e Stefano FAIT</a:t>
              </a:r>
            </a:p>
          </p:txBody>
        </p:sp>
      </p:grpSp>
      <p:sp>
        <p:nvSpPr>
          <p:cNvPr id="4" name="CasellaDiTesto 3">
            <a:extLst>
              <a:ext uri="{FF2B5EF4-FFF2-40B4-BE49-F238E27FC236}">
                <a16:creationId xmlns:a16="http://schemas.microsoft.com/office/drawing/2014/main" id="{57E288A9-42E5-E2DF-A936-AFF306D859F0}"/>
              </a:ext>
            </a:extLst>
          </p:cNvPr>
          <p:cNvSpPr txBox="1"/>
          <p:nvPr/>
        </p:nvSpPr>
        <p:spPr>
          <a:xfrm>
            <a:off x="3640340" y="5559344"/>
            <a:ext cx="2537501" cy="369332"/>
          </a:xfrm>
          <a:prstGeom prst="rect">
            <a:avLst/>
          </a:prstGeom>
          <a:noFill/>
        </p:spPr>
        <p:txBody>
          <a:bodyPr wrap="square" rtlCol="0">
            <a:spAutoFit/>
          </a:bodyPr>
          <a:lstStyle/>
          <a:p>
            <a:r>
              <a:rPr lang="it-IT" dirty="0">
                <a:solidFill>
                  <a:schemeClr val="bg1"/>
                </a:solidFill>
              </a:rPr>
              <a:t>Chiara Carloni</a:t>
            </a:r>
          </a:p>
        </p:txBody>
      </p:sp>
    </p:spTree>
    <p:extLst>
      <p:ext uri="{BB962C8B-B14F-4D97-AF65-F5344CB8AC3E}">
        <p14:creationId xmlns:p14="http://schemas.microsoft.com/office/powerpoint/2010/main" val="3294282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BD4B60EB-D525-BAE3-6B98-A3901BCF3A49}"/>
              </a:ext>
            </a:extLst>
          </p:cNvPr>
          <p:cNvSpPr>
            <a:spLocks noGrp="1"/>
          </p:cNvSpPr>
          <p:nvPr>
            <p:ph idx="1"/>
          </p:nvPr>
        </p:nvSpPr>
        <p:spPr>
          <a:xfrm>
            <a:off x="64877" y="1006679"/>
            <a:ext cx="7328382" cy="4351338"/>
          </a:xfrm>
        </p:spPr>
        <p:txBody>
          <a:bodyPr>
            <a:normAutofit fontScale="25000" lnSpcReduction="20000"/>
          </a:bodyPr>
          <a:lstStyle/>
          <a:p>
            <a:pPr algn="just"/>
            <a:r>
              <a:rPr lang="it-IT" sz="8000" b="1" dirty="0">
                <a:solidFill>
                  <a:srgbClr val="FF0000"/>
                </a:solidFill>
              </a:rPr>
              <a:t>ASSEMBLEA DEI PRESIDENTI A L’AQUILA – 15 anni dal terremoto</a:t>
            </a:r>
          </a:p>
          <a:p>
            <a:pPr marL="0" indent="0" algn="just">
              <a:buNone/>
            </a:pPr>
            <a:r>
              <a:rPr lang="it-IT" sz="7400" b="1" dirty="0"/>
              <a:t>La prevenzione è fondamentale</a:t>
            </a:r>
          </a:p>
          <a:p>
            <a:pPr marL="0" indent="0" algn="just">
              <a:buNone/>
            </a:pPr>
            <a:r>
              <a:rPr lang="it-IT" sz="7200" dirty="0"/>
              <a:t>L’Italia è bella, ma fragile. </a:t>
            </a:r>
            <a:r>
              <a:rPr lang="it-IT" sz="7200" b="1" dirty="0"/>
              <a:t>Che senso ha efficientare energeticamente un immobile fragile da un punto di vista sismico?</a:t>
            </a:r>
          </a:p>
          <a:p>
            <a:pPr marL="0" indent="0" algn="just">
              <a:buNone/>
            </a:pPr>
            <a:r>
              <a:rPr lang="it-IT" sz="7200" dirty="0"/>
              <a:t>È fondamentale conoscere il tempo di ritorno degli eventi calamitosi. Oggi sono diventati così frequenti da rendere tutto più complicato, tanto da mettere in discussione i principi in base ai quali sono stabilite le regole di progettazione. </a:t>
            </a:r>
          </a:p>
          <a:p>
            <a:pPr marL="0" indent="0" algn="just">
              <a:buNone/>
            </a:pPr>
            <a:r>
              <a:rPr lang="it-IT" sz="7200" dirty="0"/>
              <a:t>Quanto sia importante riflettere su programmi a medio e lungo termine anziché contingenti, ce lo ha insegnato il Superbonus, con la lievitazione dei prezzi a fronte di una domanda esagerata. </a:t>
            </a:r>
          </a:p>
          <a:p>
            <a:pPr marL="0" indent="0" algn="just">
              <a:buNone/>
            </a:pPr>
            <a:r>
              <a:rPr lang="it-IT" sz="7200" dirty="0"/>
              <a:t>Indilazionabile appare l’introduzione </a:t>
            </a:r>
            <a:r>
              <a:rPr lang="it-IT" sz="7200" b="1" dirty="0"/>
              <a:t>dell’assicurazione obbligatoria </a:t>
            </a:r>
            <a:r>
              <a:rPr lang="it-IT" sz="7200" dirty="0"/>
              <a:t>sugli immobili, perché lo Stato non ha i mezzi economici necessari per coprire la ricostruzione dopo una catastrofe. Il premio non potrà che essere modulato sulla base dell’indice di vulnerabilità del bene assicurato, al fine di evitare di gravare sui cittadini residenti in zone a rischio maggiore. </a:t>
            </a:r>
          </a:p>
          <a:p>
            <a:pPr marL="0" indent="0" algn="just">
              <a:buNone/>
            </a:pPr>
            <a:r>
              <a:rPr lang="it-IT" sz="7200" dirty="0"/>
              <a:t>Occorrerà presumibilmente far ricorso ad un fondo di perequazione a carico dello Stato, che comunque sarà sempre largamente inferiore ai costi di ricostruzione post eventi, attualmente a carico della collettività. </a:t>
            </a:r>
          </a:p>
          <a:p>
            <a:pPr marL="0" indent="0" algn="just">
              <a:buNone/>
            </a:pPr>
            <a:r>
              <a:rPr lang="it-IT" sz="7200" dirty="0"/>
              <a:t>A tal proposito, per definire le condizioni di rischio e quindi la classe di sicurezza, torna prepotentemente alla ribalta il </a:t>
            </a:r>
            <a:r>
              <a:rPr lang="it-IT" sz="7200" b="1" dirty="0"/>
              <a:t>“</a:t>
            </a:r>
            <a:r>
              <a:rPr lang="it-IT" sz="7200" b="1" u="sng" dirty="0"/>
              <a:t>Fascicolo del fabbricato</a:t>
            </a:r>
            <a:r>
              <a:rPr lang="it-IT" sz="7200" b="1" dirty="0"/>
              <a:t>”. </a:t>
            </a:r>
          </a:p>
        </p:txBody>
      </p:sp>
      <p:pic>
        <p:nvPicPr>
          <p:cNvPr id="4" name="Immagine 3">
            <a:extLst>
              <a:ext uri="{FF2B5EF4-FFF2-40B4-BE49-F238E27FC236}">
                <a16:creationId xmlns:a16="http://schemas.microsoft.com/office/drawing/2014/main" id="{A081BCE6-F634-BDC5-A8D7-8066A92D7C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485" y="252008"/>
            <a:ext cx="1886678" cy="754671"/>
          </a:xfrm>
          <a:prstGeom prst="rect">
            <a:avLst/>
          </a:prstGeom>
        </p:spPr>
      </p:pic>
      <p:pic>
        <p:nvPicPr>
          <p:cNvPr id="6" name="Immagine 5">
            <a:extLst>
              <a:ext uri="{FF2B5EF4-FFF2-40B4-BE49-F238E27FC236}">
                <a16:creationId xmlns:a16="http://schemas.microsoft.com/office/drawing/2014/main" id="{17A353A1-5CA5-1AE9-1157-0287D0F32E8E}"/>
              </a:ext>
            </a:extLst>
          </p:cNvPr>
          <p:cNvPicPr>
            <a:picLocks noChangeAspect="1"/>
          </p:cNvPicPr>
          <p:nvPr/>
        </p:nvPicPr>
        <p:blipFill>
          <a:blip r:embed="rId3"/>
          <a:stretch>
            <a:fillRect/>
          </a:stretch>
        </p:blipFill>
        <p:spPr>
          <a:xfrm>
            <a:off x="7315200" y="0"/>
            <a:ext cx="4811923" cy="6832344"/>
          </a:xfrm>
          <a:prstGeom prst="rect">
            <a:avLst/>
          </a:prstGeom>
        </p:spPr>
      </p:pic>
      <p:grpSp>
        <p:nvGrpSpPr>
          <p:cNvPr id="8" name="Gruppo 7">
            <a:extLst>
              <a:ext uri="{FF2B5EF4-FFF2-40B4-BE49-F238E27FC236}">
                <a16:creationId xmlns:a16="http://schemas.microsoft.com/office/drawing/2014/main" id="{0050F2F1-6B32-11C2-5301-69AF1D3D34C9}"/>
              </a:ext>
            </a:extLst>
          </p:cNvPr>
          <p:cNvGrpSpPr/>
          <p:nvPr/>
        </p:nvGrpSpPr>
        <p:grpSpPr>
          <a:xfrm>
            <a:off x="2204791" y="2318692"/>
            <a:ext cx="7555400" cy="3313645"/>
            <a:chOff x="1849120" y="1977950"/>
            <a:chExt cx="7555400" cy="3313645"/>
          </a:xfrm>
        </p:grpSpPr>
        <p:pic>
          <p:nvPicPr>
            <p:cNvPr id="5" name="Immagine 4">
              <a:extLst>
                <a:ext uri="{FF2B5EF4-FFF2-40B4-BE49-F238E27FC236}">
                  <a16:creationId xmlns:a16="http://schemas.microsoft.com/office/drawing/2014/main" id="{91C3248D-6778-64EC-400F-FFF434585920}"/>
                </a:ext>
              </a:extLst>
            </p:cNvPr>
            <p:cNvPicPr>
              <a:picLocks noChangeAspect="1"/>
            </p:cNvPicPr>
            <p:nvPr/>
          </p:nvPicPr>
          <p:blipFill>
            <a:blip r:embed="rId4"/>
            <a:stretch>
              <a:fillRect/>
            </a:stretch>
          </p:blipFill>
          <p:spPr>
            <a:xfrm>
              <a:off x="1849120" y="1977950"/>
              <a:ext cx="7555400" cy="3313645"/>
            </a:xfrm>
            <a:prstGeom prst="rect">
              <a:avLst/>
            </a:prstGeom>
          </p:spPr>
        </p:pic>
        <p:sp>
          <p:nvSpPr>
            <p:cNvPr id="7" name="CasellaDiTesto 6">
              <a:extLst>
                <a:ext uri="{FF2B5EF4-FFF2-40B4-BE49-F238E27FC236}">
                  <a16:creationId xmlns:a16="http://schemas.microsoft.com/office/drawing/2014/main" id="{B5DEB4F7-D432-4D42-04EA-A7E5B6957815}"/>
                </a:ext>
              </a:extLst>
            </p:cNvPr>
            <p:cNvSpPr txBox="1"/>
            <p:nvPr/>
          </p:nvSpPr>
          <p:spPr>
            <a:xfrm>
              <a:off x="2197582" y="2013358"/>
              <a:ext cx="6715760" cy="646331"/>
            </a:xfrm>
            <a:prstGeom prst="rect">
              <a:avLst/>
            </a:prstGeom>
            <a:noFill/>
          </p:spPr>
          <p:txBody>
            <a:bodyPr wrap="square" rtlCol="0">
              <a:spAutoFit/>
            </a:bodyPr>
            <a:lstStyle/>
            <a:p>
              <a:r>
                <a:rPr lang="it-IT" i="1" dirty="0">
                  <a:solidFill>
                    <a:schemeClr val="bg1"/>
                  </a:solidFill>
                </a:rPr>
                <a:t>Auditorium Renzo </a:t>
              </a:r>
              <a:r>
                <a:rPr lang="it-IT" dirty="0">
                  <a:solidFill>
                    <a:schemeClr val="bg1"/>
                  </a:solidFill>
                </a:rPr>
                <a:t>Piano </a:t>
              </a:r>
              <a:r>
                <a:rPr lang="it-IT" b="0" dirty="0">
                  <a:solidFill>
                    <a:srgbClr val="727272"/>
                  </a:solidFill>
                  <a:effectLst/>
                  <a:highlight>
                    <a:srgbClr val="FFFFFF"/>
                  </a:highlight>
                  <a:latin typeface="Open Sans" pitchFamily="2" charset="0"/>
                </a:rPr>
                <a:t>Il contributo straordinario della </a:t>
              </a:r>
              <a:r>
                <a:rPr lang="it-IT" b="1" dirty="0">
                  <a:solidFill>
                    <a:srgbClr val="727272"/>
                  </a:solidFill>
                  <a:effectLst/>
                  <a:highlight>
                    <a:srgbClr val="FFFFFF"/>
                  </a:highlight>
                  <a:latin typeface="Open Sans" pitchFamily="2" charset="0"/>
                </a:rPr>
                <a:t>Provincia Autonoma di Trento</a:t>
              </a:r>
              <a:r>
                <a:rPr lang="it-IT" b="0" dirty="0">
                  <a:solidFill>
                    <a:srgbClr val="727272"/>
                  </a:solidFill>
                  <a:effectLst/>
                  <a:highlight>
                    <a:srgbClr val="FFFFFF"/>
                  </a:highlight>
                  <a:latin typeface="Open Sans" pitchFamily="2" charset="0"/>
                </a:rPr>
                <a:t> in segno di solidarietà</a:t>
              </a:r>
              <a:endParaRPr lang="it-IT" dirty="0">
                <a:solidFill>
                  <a:schemeClr val="bg1"/>
                </a:solidFill>
              </a:endParaRPr>
            </a:p>
          </p:txBody>
        </p:sp>
      </p:grpSp>
    </p:spTree>
    <p:extLst>
      <p:ext uri="{BB962C8B-B14F-4D97-AF65-F5344CB8AC3E}">
        <p14:creationId xmlns:p14="http://schemas.microsoft.com/office/powerpoint/2010/main" val="2319882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252B2329-4B3E-1A0C-561B-0EB975853A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485" y="252008"/>
            <a:ext cx="1886678" cy="754671"/>
          </a:xfrm>
          <a:prstGeom prst="rect">
            <a:avLst/>
          </a:prstGeom>
        </p:spPr>
      </p:pic>
      <p:pic>
        <p:nvPicPr>
          <p:cNvPr id="6" name="Immagine 5">
            <a:extLst>
              <a:ext uri="{FF2B5EF4-FFF2-40B4-BE49-F238E27FC236}">
                <a16:creationId xmlns:a16="http://schemas.microsoft.com/office/drawing/2014/main" id="{E56D2112-50F3-CB78-8C9A-84CCFC33B8F4}"/>
              </a:ext>
            </a:extLst>
          </p:cNvPr>
          <p:cNvPicPr>
            <a:picLocks noChangeAspect="1"/>
          </p:cNvPicPr>
          <p:nvPr/>
        </p:nvPicPr>
        <p:blipFill>
          <a:blip r:embed="rId3"/>
          <a:stretch>
            <a:fillRect/>
          </a:stretch>
        </p:blipFill>
        <p:spPr>
          <a:xfrm>
            <a:off x="6512312" y="15728"/>
            <a:ext cx="5185317" cy="6815260"/>
          </a:xfrm>
          <a:prstGeom prst="rect">
            <a:avLst/>
          </a:prstGeom>
        </p:spPr>
      </p:pic>
      <p:sp>
        <p:nvSpPr>
          <p:cNvPr id="8" name="CasellaDiTesto 7">
            <a:extLst>
              <a:ext uri="{FF2B5EF4-FFF2-40B4-BE49-F238E27FC236}">
                <a16:creationId xmlns:a16="http://schemas.microsoft.com/office/drawing/2014/main" id="{F212B11C-203C-0C9C-6BE7-6F67A66C3257}"/>
              </a:ext>
            </a:extLst>
          </p:cNvPr>
          <p:cNvSpPr txBox="1"/>
          <p:nvPr/>
        </p:nvSpPr>
        <p:spPr>
          <a:xfrm>
            <a:off x="289932" y="1299699"/>
            <a:ext cx="5806068" cy="4247317"/>
          </a:xfrm>
          <a:prstGeom prst="rect">
            <a:avLst/>
          </a:prstGeom>
          <a:noFill/>
        </p:spPr>
        <p:txBody>
          <a:bodyPr wrap="square">
            <a:spAutoFit/>
          </a:bodyPr>
          <a:lstStyle/>
          <a:p>
            <a:pPr algn="l"/>
            <a:r>
              <a:rPr lang="it-IT" dirty="0"/>
              <a:t>I </a:t>
            </a:r>
            <a:r>
              <a:rPr lang="it-IT" b="1" dirty="0"/>
              <a:t>cambiamenti climatici</a:t>
            </a:r>
            <a:r>
              <a:rPr lang="it-IT" dirty="0"/>
              <a:t>, accompagnati da eventi sempre più estremi, pongono nuove sfide alle tecniche di prevenzione e mitigazione del rischio, imponendo alle Istituzioni, ai ricercatori ed ai professionisti tecnici una visione nuova del problema.</a:t>
            </a:r>
          </a:p>
          <a:p>
            <a:pPr algn="l"/>
            <a:r>
              <a:rPr lang="it-IT" dirty="0"/>
              <a:t>Attraverso un articolato panel di </a:t>
            </a:r>
            <a:r>
              <a:rPr lang="it-IT" dirty="0" err="1"/>
              <a:t>discussant</a:t>
            </a:r>
            <a:r>
              <a:rPr lang="it-IT" dirty="0"/>
              <a:t>, il convegno tratterà il tema del dissesto idrogeologico seguendo “piste” di analisi differenti: </a:t>
            </a:r>
            <a:r>
              <a:rPr lang="it-IT" b="1" dirty="0"/>
              <a:t>dalle nuove tecniche di mitigazione del rischio </a:t>
            </a:r>
            <a:r>
              <a:rPr lang="it-IT" dirty="0"/>
              <a:t>alla necessità di una migliore governance delle politiche di contrasto al dissesto idrogeologico; dall’opportunità di semplificare le norme per gli interventi di </a:t>
            </a:r>
            <a:r>
              <a:rPr lang="it-IT" b="1" dirty="0"/>
              <a:t>messa in sicurezza dei territori più fragili </a:t>
            </a:r>
            <a:r>
              <a:rPr lang="it-IT" dirty="0"/>
              <a:t>del Paese fino all’approfondimento di percorsi formativi e di aggiornamento dei professionisti specializzati in interventi di contrasto al rischio idrogeologico.</a:t>
            </a:r>
          </a:p>
        </p:txBody>
      </p:sp>
    </p:spTree>
    <p:extLst>
      <p:ext uri="{BB962C8B-B14F-4D97-AF65-F5344CB8AC3E}">
        <p14:creationId xmlns:p14="http://schemas.microsoft.com/office/powerpoint/2010/main" val="174873128"/>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4</TotalTime>
  <Words>4162</Words>
  <Application>Microsoft Office PowerPoint</Application>
  <PresentationFormat>Widescreen</PresentationFormat>
  <Paragraphs>219</Paragraphs>
  <Slides>36</Slides>
  <Notes>0</Notes>
  <HiddenSlides>0</HiddenSlides>
  <MMClips>0</MMClips>
  <ScaleCrop>false</ScaleCrop>
  <HeadingPairs>
    <vt:vector size="6" baseType="variant">
      <vt:variant>
        <vt:lpstr>Caratteri utilizzati</vt:lpstr>
      </vt:variant>
      <vt:variant>
        <vt:i4>12</vt:i4>
      </vt:variant>
      <vt:variant>
        <vt:lpstr>Tema</vt:lpstr>
      </vt:variant>
      <vt:variant>
        <vt:i4>1</vt:i4>
      </vt:variant>
      <vt:variant>
        <vt:lpstr>Titoli diapositive</vt:lpstr>
      </vt:variant>
      <vt:variant>
        <vt:i4>36</vt:i4>
      </vt:variant>
    </vt:vector>
  </HeadingPairs>
  <TitlesOfParts>
    <vt:vector size="49" baseType="lpstr">
      <vt:lpstr>Aptos</vt:lpstr>
      <vt:lpstr>Arial</vt:lpstr>
      <vt:lpstr>Arimo</vt:lpstr>
      <vt:lpstr>Arimo Bold</vt:lpstr>
      <vt:lpstr>Calibri</vt:lpstr>
      <vt:lpstr>Calibri Light</vt:lpstr>
      <vt:lpstr>Google Sans</vt:lpstr>
      <vt:lpstr>Helvetica</vt:lpstr>
      <vt:lpstr>Open Sans</vt:lpstr>
      <vt:lpstr>Raleway Bold</vt:lpstr>
      <vt:lpstr>Symbol</vt:lpstr>
      <vt:lpstr>Times New Roman</vt:lpstr>
      <vt:lpstr>Tema di Office</vt:lpstr>
      <vt:lpstr>Presentazione standard di PowerPoint</vt:lpstr>
      <vt:lpstr>Punti Trattati</vt:lpstr>
      <vt:lpstr>I nostri iscritti update 31 maggio 2024</vt:lpstr>
      <vt:lpstr>Presentazione standard di PowerPoint</vt:lpstr>
      <vt:lpstr>Rappresentanza e coinvolgimento</vt:lpstr>
      <vt:lpstr>Le nostre commissioni</vt:lpstr>
      <vt:lpstr>Presentazione standard di PowerPoint</vt:lpstr>
      <vt:lpstr>Presentazione standard di PowerPoint</vt:lpstr>
      <vt:lpstr>Presentazione standard di PowerPoint</vt:lpstr>
      <vt:lpstr>Le nostre commissioni</vt:lpstr>
      <vt:lpstr>Presentazione standard di PowerPoint</vt:lpstr>
      <vt:lpstr>Le nostre commissioni</vt:lpstr>
      <vt:lpstr>Le nostre commissioni</vt:lpstr>
      <vt:lpstr>Presentazione standard di PowerPoint</vt:lpstr>
      <vt:lpstr> richiesta del 14 maggio 2024</vt:lpstr>
      <vt:lpstr>Presentazione standard di PowerPoint</vt:lpstr>
      <vt:lpstr>Ancora sul BIM….</vt:lpstr>
      <vt:lpstr>Presentazione standard di PowerPoint</vt:lpstr>
      <vt:lpstr>Presentazione standard di PowerPoint</vt:lpstr>
      <vt:lpstr>Presentazione standard di PowerPoint</vt:lpstr>
      <vt:lpstr>Nuovo Codice Contratti ed Equo Compenso</vt:lpstr>
      <vt:lpstr>Nuovo Codice Contratti ed Equo Compenso</vt:lpstr>
      <vt:lpstr>Presentazione standard di PowerPoint</vt:lpstr>
      <vt:lpstr>Presentazione standard di PowerPoint</vt:lpstr>
      <vt:lpstr>Nuovo Codice Contratti ed Equo Compenso: NOVITA’</vt:lpstr>
      <vt:lpstr>Presentazione standard di PowerPoint</vt:lpstr>
      <vt:lpstr>REVISIONE PARAMETRI DM 2016</vt:lpstr>
      <vt:lpstr>Presentazione standard di PowerPoint</vt:lpstr>
      <vt:lpstr>Presentazione standard di PowerPoint</vt:lpstr>
      <vt:lpstr>Fondazione Negrelli</vt:lpstr>
      <vt:lpstr>Presentazione standard di PowerPoint</vt:lpstr>
      <vt:lpstr>Presentazione standard di PowerPoint</vt:lpstr>
      <vt:lpstr>   Menz&amp;Gasser - Novaledo 12 aprile 2024  MO.S.E.  - Venezia 10 maggio 2024 Mo.S.E. di Venezia e conoscere il piano di salvaguardia della città lagunare.   L’iniziativa dell’Ordine degli Ingegneri della provincia di Trento ha permesso ai partecipanti di conoscere il sistema di barriere mobili per la difesa dalle acque alte  </vt:lpstr>
      <vt:lpstr>Presentazione standard di PowerPoint</vt:lpstr>
      <vt:lpstr>Ingegneri e lo SPORT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Anna Fedrizzi - Fondazione Negrelli -</dc:creator>
  <cp:lastModifiedBy>Anna Fedrizzi - Fondazione Negrelli -</cp:lastModifiedBy>
  <cp:revision>154</cp:revision>
  <cp:lastPrinted>2024-06-06T07:05:26Z</cp:lastPrinted>
  <dcterms:created xsi:type="dcterms:W3CDTF">2022-12-05T10:43:35Z</dcterms:created>
  <dcterms:modified xsi:type="dcterms:W3CDTF">2024-06-06T11:45:29Z</dcterms:modified>
</cp:coreProperties>
</file>